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mp4" ContentType="video/unknown"/>
  <Default Extension="mp3" ContentType="audio/unknown"/>
  <Default Extension="rels" ContentType="application/vnd.openxmlformats-package.relationships+xml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57"/>
  </p:notesMasterIdLst>
  <p:sldIdLst>
    <p:sldId id="284" r:id="rId3"/>
    <p:sldId id="293" r:id="rId4"/>
    <p:sldId id="259" r:id="rId5"/>
    <p:sldId id="271" r:id="rId6"/>
    <p:sldId id="285" r:id="rId7"/>
    <p:sldId id="288" r:id="rId8"/>
    <p:sldId id="302" r:id="rId9"/>
    <p:sldId id="262" r:id="rId10"/>
    <p:sldId id="263" r:id="rId11"/>
    <p:sldId id="321" r:id="rId12"/>
    <p:sldId id="260" r:id="rId13"/>
    <p:sldId id="289" r:id="rId14"/>
    <p:sldId id="298" r:id="rId15"/>
    <p:sldId id="275" r:id="rId16"/>
    <p:sldId id="295" r:id="rId17"/>
    <p:sldId id="292" r:id="rId18"/>
    <p:sldId id="338" r:id="rId19"/>
    <p:sldId id="266" r:id="rId20"/>
    <p:sldId id="267" r:id="rId21"/>
    <p:sldId id="276" r:id="rId22"/>
    <p:sldId id="277" r:id="rId23"/>
    <p:sldId id="278" r:id="rId24"/>
    <p:sldId id="280" r:id="rId25"/>
    <p:sldId id="318" r:id="rId26"/>
    <p:sldId id="297" r:id="rId27"/>
    <p:sldId id="354" r:id="rId28"/>
    <p:sldId id="334" r:id="rId29"/>
    <p:sldId id="333" r:id="rId30"/>
    <p:sldId id="328" r:id="rId31"/>
    <p:sldId id="332" r:id="rId32"/>
    <p:sldId id="335" r:id="rId33"/>
    <p:sldId id="336" r:id="rId34"/>
    <p:sldId id="337" r:id="rId35"/>
    <p:sldId id="309" r:id="rId36"/>
    <p:sldId id="342" r:id="rId37"/>
    <p:sldId id="353" r:id="rId38"/>
    <p:sldId id="290" r:id="rId39"/>
    <p:sldId id="265" r:id="rId40"/>
    <p:sldId id="358" r:id="rId41"/>
    <p:sldId id="357" r:id="rId42"/>
    <p:sldId id="283" r:id="rId43"/>
    <p:sldId id="272" r:id="rId44"/>
    <p:sldId id="346" r:id="rId45"/>
    <p:sldId id="347" r:id="rId46"/>
    <p:sldId id="348" r:id="rId47"/>
    <p:sldId id="359" r:id="rId48"/>
    <p:sldId id="351" r:id="rId49"/>
    <p:sldId id="349" r:id="rId50"/>
    <p:sldId id="282" r:id="rId51"/>
    <p:sldId id="261" r:id="rId52"/>
    <p:sldId id="256" r:id="rId53"/>
    <p:sldId id="257" r:id="rId54"/>
    <p:sldId id="258" r:id="rId55"/>
    <p:sldId id="296" r:id="rId5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25" autoAdjust="0"/>
    <p:restoredTop sz="94660"/>
  </p:normalViewPr>
  <p:slideViewPr>
    <p:cSldViewPr snapToGrid="0">
      <p:cViewPr varScale="1">
        <p:scale>
          <a:sx n="95" d="100"/>
          <a:sy n="95" d="100"/>
        </p:scale>
        <p:origin x="-968" y="-11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50" Type="http://schemas.openxmlformats.org/officeDocument/2006/relationships/slide" Target="slides/slide48.xml"/><Relationship Id="rId51" Type="http://schemas.openxmlformats.org/officeDocument/2006/relationships/slide" Target="slides/slide49.xml"/><Relationship Id="rId52" Type="http://schemas.openxmlformats.org/officeDocument/2006/relationships/slide" Target="slides/slide50.xml"/><Relationship Id="rId53" Type="http://schemas.openxmlformats.org/officeDocument/2006/relationships/slide" Target="slides/slide51.xml"/><Relationship Id="rId54" Type="http://schemas.openxmlformats.org/officeDocument/2006/relationships/slide" Target="slides/slide52.xml"/><Relationship Id="rId55" Type="http://schemas.openxmlformats.org/officeDocument/2006/relationships/slide" Target="slides/slide53.xml"/><Relationship Id="rId56" Type="http://schemas.openxmlformats.org/officeDocument/2006/relationships/slide" Target="slides/slide54.xml"/><Relationship Id="rId57" Type="http://schemas.openxmlformats.org/officeDocument/2006/relationships/notesMaster" Target="notesMasters/notesMaster1.xml"/><Relationship Id="rId58" Type="http://schemas.openxmlformats.org/officeDocument/2006/relationships/printerSettings" Target="printerSettings/printerSettings1.bin"/><Relationship Id="rId59" Type="http://schemas.openxmlformats.org/officeDocument/2006/relationships/presProps" Target="presProps.xml"/><Relationship Id="rId40" Type="http://schemas.openxmlformats.org/officeDocument/2006/relationships/slide" Target="slides/slide38.xml"/><Relationship Id="rId41" Type="http://schemas.openxmlformats.org/officeDocument/2006/relationships/slide" Target="slides/slide39.xml"/><Relationship Id="rId42" Type="http://schemas.openxmlformats.org/officeDocument/2006/relationships/slide" Target="slides/slide40.xml"/><Relationship Id="rId43" Type="http://schemas.openxmlformats.org/officeDocument/2006/relationships/slide" Target="slides/slide41.xml"/><Relationship Id="rId44" Type="http://schemas.openxmlformats.org/officeDocument/2006/relationships/slide" Target="slides/slide42.xml"/><Relationship Id="rId45" Type="http://schemas.openxmlformats.org/officeDocument/2006/relationships/slide" Target="slides/slide43.xml"/><Relationship Id="rId46" Type="http://schemas.openxmlformats.org/officeDocument/2006/relationships/slide" Target="slides/slide44.xml"/><Relationship Id="rId47" Type="http://schemas.openxmlformats.org/officeDocument/2006/relationships/slide" Target="slides/slide45.xml"/><Relationship Id="rId48" Type="http://schemas.openxmlformats.org/officeDocument/2006/relationships/slide" Target="slides/slide46.xml"/><Relationship Id="rId49" Type="http://schemas.openxmlformats.org/officeDocument/2006/relationships/slide" Target="slides/slide4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60" Type="http://schemas.openxmlformats.org/officeDocument/2006/relationships/viewProps" Target="viewProps.xml"/><Relationship Id="rId61" Type="http://schemas.openxmlformats.org/officeDocument/2006/relationships/theme" Target="theme/theme1.xml"/><Relationship Id="rId62" Type="http://schemas.openxmlformats.org/officeDocument/2006/relationships/tableStyles" Target="tableStyle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F230A4-369D-4E16-AAAA-BBDB89799B61}" type="datetimeFigureOut">
              <a:rPr lang="pt-PT" smtClean="0"/>
              <a:t>25/05/16</a:t>
            </a:fld>
            <a:endParaRPr lang="pt-PT"/>
          </a:p>
        </p:txBody>
      </p:sp>
      <p:sp>
        <p:nvSpPr>
          <p:cNvPr id="4" name="Marcador de Posição da Imagem do Diapositivo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PT"/>
          </a:p>
        </p:txBody>
      </p:sp>
      <p:sp>
        <p:nvSpPr>
          <p:cNvPr id="5" name="Marcador de Posição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AF9028-AFBA-445E-AAD1-B8B1AB6A2430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590010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AF9028-AFBA-445E-AAD1-B8B1AB6A2430}" type="slidenum">
              <a:rPr lang="pt-PT" smtClean="0"/>
              <a:t>1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0149331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AF9028-AFBA-445E-AAD1-B8B1AB6A2430}" type="slidenum">
              <a:rPr lang="pt-PT" smtClean="0"/>
              <a:t>37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8269899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PT"/>
              <a:t>Clique para editar o estilo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PT"/>
              <a:t>Clique para editar o estilo do subtítulo do Modelo Global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4C02F-A8DF-41B0-A4B4-E811484A7FCC}" type="datetimeFigureOut">
              <a:rPr lang="pt-PT" smtClean="0"/>
              <a:t>25/05/16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B8CDC-7112-40AF-98DB-EC401F04715F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2442148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4C02F-A8DF-41B0-A4B4-E811484A7FCC}" type="datetimeFigureOut">
              <a:rPr lang="pt-PT" smtClean="0"/>
              <a:t>25/05/16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B8CDC-7112-40AF-98DB-EC401F04715F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5225735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pt-PT"/>
              <a:t>Clique para editar o estilo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4C02F-A8DF-41B0-A4B4-E811484A7FCC}" type="datetimeFigureOut">
              <a:rPr lang="pt-PT" smtClean="0"/>
              <a:t>25/05/16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B8CDC-7112-40AF-98DB-EC401F04715F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188807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altLang="pt-PT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altLang="pt-PT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240F0D-B8E4-44A0-AA89-EE827A3F351F}" type="slidenum">
              <a:rPr kumimoji="0" lang="pt-PT" altLang="pt-PT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t-PT" altLang="pt-PT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6924729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4C02F-A8DF-41B0-A4B4-E811484A7FCC}" type="datetimeFigureOut">
              <a:rPr lang="pt-PT" smtClean="0"/>
              <a:t>25/05/16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B8CDC-7112-40AF-98DB-EC401F04715F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001884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PT"/>
              <a:t>Clique para editar o estilo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/>
              <a:t>Editar os estilos de texto do Modelo Global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4C02F-A8DF-41B0-A4B4-E811484A7FCC}" type="datetimeFigureOut">
              <a:rPr lang="pt-PT" smtClean="0"/>
              <a:t>25/05/16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B8CDC-7112-40AF-98DB-EC401F04715F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8532097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4C02F-A8DF-41B0-A4B4-E811484A7FCC}" type="datetimeFigureOut">
              <a:rPr lang="pt-PT" smtClean="0"/>
              <a:t>25/05/16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B8CDC-7112-40AF-98DB-EC401F04715F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508488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pt-PT"/>
              <a:t>Clique para editar o estilo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Editar os estilos de texto do Modelo Global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Editar os estilos de texto do Modelo Global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4C02F-A8DF-41B0-A4B4-E811484A7FCC}" type="datetimeFigureOut">
              <a:rPr lang="pt-PT" smtClean="0"/>
              <a:t>25/05/16</a:t>
            </a:fld>
            <a:endParaRPr lang="pt-P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B8CDC-7112-40AF-98DB-EC401F04715F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3440020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4C02F-A8DF-41B0-A4B4-E811484A7FCC}" type="datetimeFigureOut">
              <a:rPr lang="pt-PT" smtClean="0"/>
              <a:t>25/05/16</a:t>
            </a:fld>
            <a:endParaRPr lang="pt-P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B8CDC-7112-40AF-98DB-EC401F04715F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1451421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4C02F-A8DF-41B0-A4B4-E811484A7FCC}" type="datetimeFigureOut">
              <a:rPr lang="pt-PT" smtClean="0"/>
              <a:t>25/05/16</a:t>
            </a:fld>
            <a:endParaRPr lang="pt-P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B8CDC-7112-40AF-98DB-EC401F04715F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6771483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Editar os estilos de texto do Modelo Global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4C02F-A8DF-41B0-A4B4-E811484A7FCC}" type="datetimeFigureOut">
              <a:rPr lang="pt-PT" smtClean="0"/>
              <a:t>25/05/16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B8CDC-7112-40AF-98DB-EC401F04715F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9548735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PT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Editar os estilos de texto do Modelo Global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4C02F-A8DF-41B0-A4B4-E811484A7FCC}" type="datetimeFigureOut">
              <a:rPr lang="pt-PT" smtClean="0"/>
              <a:t>25/05/16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B8CDC-7112-40AF-98DB-EC401F04715F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6604054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/>
              <a:t>Clique para editar o estilo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C4C02F-A8DF-41B0-A4B4-E811484A7FCC}" type="datetimeFigureOut">
              <a:rPr lang="pt-PT" smtClean="0"/>
              <a:t>25/05/16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5B8CDC-7112-40AF-98DB-EC401F04715F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0244777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PT" altLang="pt-PT"/>
              <a:t>Faça clique para editar o estilo do título do modelo global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PT" altLang="pt-PT"/>
              <a:t>Faça clique para editar o estilo do título do modelo global</a:t>
            </a:r>
          </a:p>
          <a:p>
            <a:pPr lvl="1"/>
            <a:r>
              <a:rPr lang="pt-PT" altLang="pt-PT"/>
              <a:t>Segundo nível</a:t>
            </a:r>
          </a:p>
          <a:p>
            <a:pPr lvl="2"/>
            <a:r>
              <a:rPr lang="pt-PT" altLang="pt-PT"/>
              <a:t>Terceiro nível</a:t>
            </a:r>
          </a:p>
          <a:p>
            <a:pPr lvl="3"/>
            <a:r>
              <a:rPr lang="pt-PT" altLang="pt-PT"/>
              <a:t>Quarto nível</a:t>
            </a:r>
          </a:p>
          <a:p>
            <a:pPr lvl="4"/>
            <a:r>
              <a:rPr lang="pt-PT" altLang="pt-PT"/>
              <a:t>Quinto nível</a:t>
            </a:r>
          </a:p>
        </p:txBody>
      </p:sp>
      <p:sp>
        <p:nvSpPr>
          <p:cNvPr id="245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/>
            </a:lvl1pPr>
          </a:lstStyle>
          <a:p>
            <a:pPr>
              <a:defRPr/>
            </a:pPr>
            <a:endParaRPr lang="pt-PT" altLang="pt-PT"/>
          </a:p>
        </p:txBody>
      </p:sp>
      <p:sp>
        <p:nvSpPr>
          <p:cNvPr id="245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/>
            </a:lvl1pPr>
          </a:lstStyle>
          <a:p>
            <a:pPr>
              <a:defRPr/>
            </a:pPr>
            <a:endParaRPr lang="pt-PT" altLang="pt-PT"/>
          </a:p>
        </p:txBody>
      </p:sp>
      <p:sp>
        <p:nvSpPr>
          <p:cNvPr id="245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 smtClean="0"/>
            </a:lvl1pPr>
          </a:lstStyle>
          <a:p>
            <a:pPr>
              <a:defRPr/>
            </a:pPr>
            <a:fld id="{7D16B0BC-B413-4F2C-B9A1-4EB055AB8928}" type="slidenum">
              <a:rPr lang="pt-PT" altLang="pt-PT"/>
              <a:pPr>
                <a:defRPr/>
              </a:pPr>
              <a:t>‹#›</a:t>
            </a:fld>
            <a:endParaRPr lang="pt-PT" altLang="pt-PT"/>
          </a:p>
        </p:txBody>
      </p:sp>
    </p:spTree>
    <p:extLst>
      <p:ext uri="{BB962C8B-B14F-4D97-AF65-F5344CB8AC3E}">
        <p14:creationId xmlns:p14="http://schemas.microsoft.com/office/powerpoint/2010/main" val="3016903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6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JPG"/><Relationship Id="rId3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JPG"/><Relationship Id="rId3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jpg"/><Relationship Id="rId3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Relationship Id="rId3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Relationship Id="rId3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G"/><Relationship Id="rId3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jpg"/><Relationship Id="rId3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jpg"/><Relationship Id="rId3" Type="http://schemas.openxmlformats.org/officeDocument/2006/relationships/image" Target="../media/image7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jpg"/><Relationship Id="rId3" Type="http://schemas.openxmlformats.org/officeDocument/2006/relationships/image" Target="../media/image7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jpg"/><Relationship Id="rId3" Type="http://schemas.openxmlformats.org/officeDocument/2006/relationships/image" Target="../media/image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41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png"/><Relationship Id="rId3" Type="http://schemas.microsoft.com/office/2007/relationships/hdphoto" Target="../media/hdphoto1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45.png"/><Relationship Id="rId5" Type="http://schemas.openxmlformats.org/officeDocument/2006/relationships/image" Target="../media/image46.png"/><Relationship Id="rId6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7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9.png"/><Relationship Id="rId3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eg"/><Relationship Id="rId3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0.jpg"/><Relationship Id="rId3" Type="http://schemas.openxmlformats.org/officeDocument/2006/relationships/image" Target="../media/image7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1.png"/><Relationship Id="rId3" Type="http://schemas.openxmlformats.org/officeDocument/2006/relationships/image" Target="../media/image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53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4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4" Type="http://schemas.openxmlformats.org/officeDocument/2006/relationships/image" Target="../media/image58.png"/><Relationship Id="rId5" Type="http://schemas.openxmlformats.org/officeDocument/2006/relationships/image" Target="../media/image59.png"/><Relationship Id="rId6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6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0.JPG"/><Relationship Id="rId3" Type="http://schemas.openxmlformats.org/officeDocument/2006/relationships/image" Target="../media/image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2.jpeg"/><Relationship Id="rId3" Type="http://schemas.openxmlformats.org/officeDocument/2006/relationships/image" Target="../media/image7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3.jpg"/><Relationship Id="rId3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g"/><Relationship Id="rId3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65.png"/><Relationship Id="rId5" Type="http://schemas.openxmlformats.org/officeDocument/2006/relationships/image" Target="../media/image66.jpg"/><Relationship Id="rId6" Type="http://schemas.openxmlformats.org/officeDocument/2006/relationships/image" Target="../media/image7.png"/><Relationship Id="rId1" Type="http://schemas.microsoft.com/office/2007/relationships/media" Target="../media/media2.mp3"/><Relationship Id="rId2" Type="http://schemas.openxmlformats.org/officeDocument/2006/relationships/audio" Target="../media/media2.mp3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65.png"/><Relationship Id="rId5" Type="http://schemas.openxmlformats.org/officeDocument/2006/relationships/image" Target="../media/image67.png"/><Relationship Id="rId1" Type="http://schemas.microsoft.com/office/2007/relationships/media" Target="../media/media2.mp3"/><Relationship Id="rId2" Type="http://schemas.openxmlformats.org/officeDocument/2006/relationships/audio" Target="../media/media2.mp3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8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9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0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1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2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3.JP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65.png"/><Relationship Id="rId5" Type="http://schemas.openxmlformats.org/officeDocument/2006/relationships/image" Target="../media/image75.jpeg"/><Relationship Id="rId6" Type="http://schemas.openxmlformats.org/officeDocument/2006/relationships/image" Target="../media/image76.png"/><Relationship Id="rId1" Type="http://schemas.microsoft.com/office/2007/relationships/media" Target="../media/media2.mp3"/><Relationship Id="rId2" Type="http://schemas.openxmlformats.org/officeDocument/2006/relationships/audio" Target="../media/media2.mp3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7.jpe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8.jpe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9.jpe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7" Type="http://schemas.openxmlformats.org/officeDocument/2006/relationships/image" Target="../media/image16.png"/><Relationship Id="rId8" Type="http://schemas.openxmlformats.org/officeDocument/2006/relationships/image" Target="../media/image17.png"/><Relationship Id="rId9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jpeg"/><Relationship Id="rId3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JPG"/><Relationship Id="rId3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32" y="2"/>
            <a:ext cx="9187116" cy="6857998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4211515" y="1169376"/>
            <a:ext cx="3068516" cy="1450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PT" dirty="0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4"/>
          <a:srcRect b="19721"/>
          <a:stretch/>
        </p:blipFill>
        <p:spPr>
          <a:xfrm>
            <a:off x="7601198" y="5761737"/>
            <a:ext cx="1565586" cy="1096263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86700" y="2"/>
            <a:ext cx="1280084" cy="185691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02665" y="1108292"/>
            <a:ext cx="7218290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7338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ChangeArrowheads="1"/>
          </p:cNvSpPr>
          <p:nvPr/>
        </p:nvSpPr>
        <p:spPr bwMode="auto">
          <a:xfrm>
            <a:off x="0" y="0"/>
            <a:ext cx="1800225" cy="981075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altLang="pt-PT" sz="2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</a:rPr>
              <a:t>medo</a:t>
            </a:r>
          </a:p>
        </p:txBody>
      </p:sp>
      <p:sp>
        <p:nvSpPr>
          <p:cNvPr id="62467" name="Rectangle 3"/>
          <p:cNvSpPr>
            <a:spLocks noChangeArrowheads="1"/>
          </p:cNvSpPr>
          <p:nvPr/>
        </p:nvSpPr>
        <p:spPr bwMode="auto">
          <a:xfrm>
            <a:off x="0" y="1989138"/>
            <a:ext cx="1800225" cy="909637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altLang="pt-PT" sz="2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</a:rPr>
              <a:t>história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altLang="pt-PT" sz="2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</a:rPr>
              <a:t>partilhada</a:t>
            </a:r>
          </a:p>
        </p:txBody>
      </p:sp>
      <p:sp>
        <p:nvSpPr>
          <p:cNvPr id="62468" name="Rectangle 4"/>
          <p:cNvSpPr>
            <a:spLocks noChangeArrowheads="1"/>
          </p:cNvSpPr>
          <p:nvPr/>
        </p:nvSpPr>
        <p:spPr bwMode="auto">
          <a:xfrm>
            <a:off x="0" y="981075"/>
            <a:ext cx="1800225" cy="98107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altLang="pt-PT" sz="28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</a:rPr>
              <a:t>privacidade</a:t>
            </a:r>
          </a:p>
        </p:txBody>
      </p:sp>
      <p:sp>
        <p:nvSpPr>
          <p:cNvPr id="62469" name="Rectangle 5"/>
          <p:cNvSpPr>
            <a:spLocks noChangeArrowheads="1"/>
          </p:cNvSpPr>
          <p:nvPr/>
        </p:nvSpPr>
        <p:spPr bwMode="auto">
          <a:xfrm>
            <a:off x="0" y="2924175"/>
            <a:ext cx="1800225" cy="98107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altLang="pt-PT" sz="28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</a:rPr>
              <a:t>passividade</a:t>
            </a:r>
          </a:p>
        </p:txBody>
      </p:sp>
      <p:sp>
        <p:nvSpPr>
          <p:cNvPr id="62470" name="Rectangle 6"/>
          <p:cNvSpPr>
            <a:spLocks noChangeArrowheads="1"/>
          </p:cNvSpPr>
          <p:nvPr/>
        </p:nvSpPr>
        <p:spPr bwMode="auto">
          <a:xfrm>
            <a:off x="0" y="3933825"/>
            <a:ext cx="1800225" cy="981075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altLang="pt-PT" sz="2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</a:rPr>
              <a:t>proximidade</a:t>
            </a:r>
          </a:p>
        </p:txBody>
      </p:sp>
      <p:sp>
        <p:nvSpPr>
          <p:cNvPr id="62471" name="Rectangle 7"/>
          <p:cNvSpPr>
            <a:spLocks noChangeArrowheads="1"/>
          </p:cNvSpPr>
          <p:nvPr/>
        </p:nvSpPr>
        <p:spPr bwMode="auto">
          <a:xfrm>
            <a:off x="0" y="4868863"/>
            <a:ext cx="1800225" cy="98107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altLang="pt-PT" sz="28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</a:rPr>
              <a:t>n. expressão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altLang="pt-PT" sz="28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</a:rPr>
              <a:t> sentimentos</a:t>
            </a:r>
          </a:p>
        </p:txBody>
      </p:sp>
      <p:sp>
        <p:nvSpPr>
          <p:cNvPr id="62472" name="Rectangle 8"/>
          <p:cNvSpPr>
            <a:spLocks noChangeArrowheads="1"/>
          </p:cNvSpPr>
          <p:nvPr/>
        </p:nvSpPr>
        <p:spPr bwMode="auto">
          <a:xfrm>
            <a:off x="0" y="5876925"/>
            <a:ext cx="1800225" cy="981075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altLang="pt-PT" sz="2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</a:rPr>
              <a:t>heranças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altLang="pt-PT" sz="2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</a:rPr>
              <a:t>familiares</a:t>
            </a:r>
          </a:p>
        </p:txBody>
      </p:sp>
      <p:sp>
        <p:nvSpPr>
          <p:cNvPr id="62473" name="Rectangle 9"/>
          <p:cNvSpPr>
            <a:spLocks noChangeArrowheads="1"/>
          </p:cNvSpPr>
          <p:nvPr/>
        </p:nvSpPr>
        <p:spPr bwMode="auto">
          <a:xfrm>
            <a:off x="1763713" y="0"/>
            <a:ext cx="1871662" cy="98107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altLang="pt-PT" sz="28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</a:rPr>
              <a:t>baixa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altLang="pt-PT" sz="28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</a:rPr>
              <a:t>assertividade</a:t>
            </a:r>
          </a:p>
        </p:txBody>
      </p:sp>
      <p:sp>
        <p:nvSpPr>
          <p:cNvPr id="62474" name="Rectangle 10"/>
          <p:cNvSpPr>
            <a:spLocks noChangeArrowheads="1"/>
          </p:cNvSpPr>
          <p:nvPr/>
        </p:nvSpPr>
        <p:spPr bwMode="auto">
          <a:xfrm>
            <a:off x="3635375" y="0"/>
            <a:ext cx="1800225" cy="981075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altLang="pt-PT" sz="28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</a:rPr>
              <a:t>arrependi-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altLang="pt-PT" sz="28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</a:rPr>
              <a:t>-mento</a:t>
            </a:r>
          </a:p>
        </p:txBody>
      </p:sp>
      <p:sp>
        <p:nvSpPr>
          <p:cNvPr id="62475" name="Rectangle 11"/>
          <p:cNvSpPr>
            <a:spLocks noChangeArrowheads="1"/>
          </p:cNvSpPr>
          <p:nvPr/>
        </p:nvSpPr>
        <p:spPr bwMode="auto">
          <a:xfrm>
            <a:off x="5364163" y="0"/>
            <a:ext cx="1800225" cy="98107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altLang="pt-PT" sz="28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altLang="pt-PT" sz="28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</a:rPr>
              <a:t>recurso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altLang="pt-PT" sz="28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</a:rPr>
              <a:t>à força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altLang="pt-PT" sz="28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</a:endParaRPr>
          </a:p>
        </p:txBody>
      </p:sp>
      <p:sp>
        <p:nvSpPr>
          <p:cNvPr id="62476" name="Rectangle 12"/>
          <p:cNvSpPr>
            <a:spLocks noChangeArrowheads="1"/>
          </p:cNvSpPr>
          <p:nvPr/>
        </p:nvSpPr>
        <p:spPr bwMode="auto">
          <a:xfrm>
            <a:off x="7092950" y="0"/>
            <a:ext cx="2051050" cy="98107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altLang="pt-PT" sz="2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</a:rPr>
              <a:t>vulnerabilidade</a:t>
            </a:r>
          </a:p>
        </p:txBody>
      </p:sp>
      <p:sp>
        <p:nvSpPr>
          <p:cNvPr id="18445" name="Rectangle 13"/>
          <p:cNvSpPr>
            <a:spLocks noChangeArrowheads="1"/>
          </p:cNvSpPr>
          <p:nvPr/>
        </p:nvSpPr>
        <p:spPr bwMode="auto">
          <a:xfrm>
            <a:off x="1763713" y="981075"/>
            <a:ext cx="1800225" cy="981075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altLang="pt-PT" sz="3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</a:endParaRPr>
          </a:p>
        </p:txBody>
      </p:sp>
      <p:sp>
        <p:nvSpPr>
          <p:cNvPr id="62478" name="Rectangle 14"/>
          <p:cNvSpPr>
            <a:spLocks noChangeArrowheads="1"/>
          </p:cNvSpPr>
          <p:nvPr/>
        </p:nvSpPr>
        <p:spPr bwMode="auto">
          <a:xfrm>
            <a:off x="1763713" y="1989138"/>
            <a:ext cx="1800225" cy="98107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altLang="pt-PT" sz="28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</a:rPr>
              <a:t>baixa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altLang="pt-PT" sz="28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</a:rPr>
              <a:t>auto-estima</a:t>
            </a:r>
          </a:p>
        </p:txBody>
      </p:sp>
      <p:sp>
        <p:nvSpPr>
          <p:cNvPr id="62479" name="Rectangle 15"/>
          <p:cNvSpPr>
            <a:spLocks noChangeArrowheads="1"/>
          </p:cNvSpPr>
          <p:nvPr/>
        </p:nvSpPr>
        <p:spPr bwMode="auto">
          <a:xfrm>
            <a:off x="1763713" y="2924175"/>
            <a:ext cx="1800225" cy="981075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altLang="pt-PT" sz="2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</a:rPr>
              <a:t>circularidade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altLang="pt-PT" sz="28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</a:rPr>
              <a:t>dos conflitos</a:t>
            </a:r>
          </a:p>
        </p:txBody>
      </p:sp>
      <p:sp>
        <p:nvSpPr>
          <p:cNvPr id="62480" name="Rectangle 16"/>
          <p:cNvSpPr>
            <a:spLocks noChangeArrowheads="1"/>
          </p:cNvSpPr>
          <p:nvPr/>
        </p:nvSpPr>
        <p:spPr bwMode="auto">
          <a:xfrm>
            <a:off x="1763713" y="3860800"/>
            <a:ext cx="1800225" cy="98107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altLang="pt-PT" sz="28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</a:rPr>
              <a:t>depressão</a:t>
            </a:r>
          </a:p>
        </p:txBody>
      </p:sp>
      <p:sp>
        <p:nvSpPr>
          <p:cNvPr id="62481" name="Rectangle 17"/>
          <p:cNvSpPr>
            <a:spLocks noChangeArrowheads="1"/>
          </p:cNvSpPr>
          <p:nvPr/>
        </p:nvSpPr>
        <p:spPr bwMode="auto">
          <a:xfrm>
            <a:off x="1763713" y="4868863"/>
            <a:ext cx="1800225" cy="981075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altLang="pt-PT" sz="2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</a:rPr>
              <a:t>memórias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altLang="pt-PT" sz="2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</a:rPr>
              <a:t>felizes</a:t>
            </a:r>
          </a:p>
        </p:txBody>
      </p:sp>
      <p:sp>
        <p:nvSpPr>
          <p:cNvPr id="62482" name="Rectangle 18"/>
          <p:cNvSpPr>
            <a:spLocks noChangeArrowheads="1"/>
          </p:cNvSpPr>
          <p:nvPr/>
        </p:nvSpPr>
        <p:spPr bwMode="auto">
          <a:xfrm>
            <a:off x="1763713" y="5876925"/>
            <a:ext cx="1800225" cy="98107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altLang="pt-PT" sz="28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</a:rPr>
              <a:t>dominância</a:t>
            </a:r>
          </a:p>
        </p:txBody>
      </p:sp>
      <p:sp>
        <p:nvSpPr>
          <p:cNvPr id="62483" name="Rectangle 19"/>
          <p:cNvSpPr>
            <a:spLocks noChangeArrowheads="1"/>
          </p:cNvSpPr>
          <p:nvPr/>
        </p:nvSpPr>
        <p:spPr bwMode="auto">
          <a:xfrm>
            <a:off x="3563938" y="981075"/>
            <a:ext cx="1800225" cy="98107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altLang="pt-PT" sz="28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</a:rPr>
              <a:t>projectos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altLang="pt-PT" sz="28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</a:rPr>
              <a:t>em comum</a:t>
            </a:r>
          </a:p>
        </p:txBody>
      </p:sp>
      <p:sp>
        <p:nvSpPr>
          <p:cNvPr id="62484" name="Rectangle 20"/>
          <p:cNvSpPr>
            <a:spLocks noChangeArrowheads="1"/>
          </p:cNvSpPr>
          <p:nvPr/>
        </p:nvSpPr>
        <p:spPr bwMode="auto">
          <a:xfrm>
            <a:off x="3563938" y="1989138"/>
            <a:ext cx="1800225" cy="981075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altLang="pt-PT" sz="2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</a:rPr>
              <a:t>impotência</a:t>
            </a:r>
          </a:p>
        </p:txBody>
      </p:sp>
      <p:sp>
        <p:nvSpPr>
          <p:cNvPr id="62485" name="Rectangle 21"/>
          <p:cNvSpPr>
            <a:spLocks noChangeArrowheads="1"/>
          </p:cNvSpPr>
          <p:nvPr/>
        </p:nvSpPr>
        <p:spPr bwMode="auto">
          <a:xfrm>
            <a:off x="3563938" y="2997200"/>
            <a:ext cx="1800225" cy="98107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altLang="pt-PT" sz="28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</a:rPr>
              <a:t>intimidade</a:t>
            </a:r>
          </a:p>
        </p:txBody>
      </p:sp>
      <p:sp>
        <p:nvSpPr>
          <p:cNvPr id="62486" name="Rectangle 22"/>
          <p:cNvSpPr>
            <a:spLocks noChangeArrowheads="1"/>
          </p:cNvSpPr>
          <p:nvPr/>
        </p:nvSpPr>
        <p:spPr bwMode="auto">
          <a:xfrm>
            <a:off x="3563938" y="3860800"/>
            <a:ext cx="1800225" cy="981075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altLang="pt-PT" sz="2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</a:rPr>
              <a:t>sofrimento</a:t>
            </a:r>
            <a:r>
              <a:rPr kumimoji="0" lang="pt-PT" altLang="pt-PT" sz="32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endParaRPr kumimoji="0" lang="pt-PT" altLang="pt-PT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</a:endParaRPr>
          </a:p>
        </p:txBody>
      </p:sp>
      <p:sp>
        <p:nvSpPr>
          <p:cNvPr id="62487" name="Rectangle 23"/>
          <p:cNvSpPr>
            <a:spLocks noChangeArrowheads="1"/>
          </p:cNvSpPr>
          <p:nvPr/>
        </p:nvSpPr>
        <p:spPr bwMode="auto">
          <a:xfrm>
            <a:off x="3563938" y="4868863"/>
            <a:ext cx="1800225" cy="98107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altLang="pt-PT" sz="28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</a:rPr>
              <a:t>estereótipos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altLang="pt-PT" sz="28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</a:rPr>
              <a:t>culturais</a:t>
            </a:r>
          </a:p>
        </p:txBody>
      </p:sp>
      <p:sp>
        <p:nvSpPr>
          <p:cNvPr id="62488" name="Rectangle 24"/>
          <p:cNvSpPr>
            <a:spLocks noChangeArrowheads="1"/>
          </p:cNvSpPr>
          <p:nvPr/>
        </p:nvSpPr>
        <p:spPr bwMode="auto">
          <a:xfrm>
            <a:off x="3563938" y="5876925"/>
            <a:ext cx="1800225" cy="981075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altLang="pt-PT" sz="2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</a:rPr>
              <a:t>controle</a:t>
            </a:r>
          </a:p>
        </p:txBody>
      </p:sp>
      <p:sp>
        <p:nvSpPr>
          <p:cNvPr id="62489" name="Rectangle 25"/>
          <p:cNvSpPr>
            <a:spLocks noChangeArrowheads="1"/>
          </p:cNvSpPr>
          <p:nvPr/>
        </p:nvSpPr>
        <p:spPr bwMode="auto">
          <a:xfrm>
            <a:off x="5364163" y="1989138"/>
            <a:ext cx="1800225" cy="98107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altLang="pt-PT" sz="28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</a:rPr>
              <a:t>perplexidade</a:t>
            </a:r>
          </a:p>
        </p:txBody>
      </p:sp>
      <p:sp>
        <p:nvSpPr>
          <p:cNvPr id="62490" name="Rectangle 26"/>
          <p:cNvSpPr>
            <a:spLocks noChangeArrowheads="1"/>
          </p:cNvSpPr>
          <p:nvPr/>
        </p:nvSpPr>
        <p:spPr bwMode="auto">
          <a:xfrm>
            <a:off x="5364163" y="981075"/>
            <a:ext cx="1800225" cy="981075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altLang="pt-PT" sz="2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</a:rPr>
              <a:t>álcool</a:t>
            </a:r>
          </a:p>
        </p:txBody>
      </p:sp>
      <p:sp>
        <p:nvSpPr>
          <p:cNvPr id="62491" name="Rectangle 27"/>
          <p:cNvSpPr>
            <a:spLocks noChangeArrowheads="1"/>
          </p:cNvSpPr>
          <p:nvPr/>
        </p:nvSpPr>
        <p:spPr bwMode="auto">
          <a:xfrm>
            <a:off x="5364163" y="2997200"/>
            <a:ext cx="1800225" cy="981075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altLang="pt-PT" sz="28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altLang="pt-PT" sz="2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</a:rPr>
              <a:t>mudança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altLang="pt-PT" sz="2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</a:rPr>
              <a:t>inacessível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altLang="pt-PT" sz="28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altLang="pt-PT" sz="28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</a:endParaRPr>
          </a:p>
        </p:txBody>
      </p:sp>
      <p:sp>
        <p:nvSpPr>
          <p:cNvPr id="62492" name="Rectangle 28"/>
          <p:cNvSpPr>
            <a:spLocks noChangeArrowheads="1"/>
          </p:cNvSpPr>
          <p:nvPr/>
        </p:nvSpPr>
        <p:spPr bwMode="auto">
          <a:xfrm>
            <a:off x="5364163" y="3860800"/>
            <a:ext cx="1800225" cy="98107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altLang="pt-PT" sz="28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</a:rPr>
              <a:t>b.tolerância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altLang="pt-PT" sz="28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</a:rPr>
              <a:t>à frustração</a:t>
            </a:r>
          </a:p>
        </p:txBody>
      </p:sp>
      <p:sp>
        <p:nvSpPr>
          <p:cNvPr id="62493" name="Rectangle 29"/>
          <p:cNvSpPr>
            <a:spLocks noChangeArrowheads="1"/>
          </p:cNvSpPr>
          <p:nvPr/>
        </p:nvSpPr>
        <p:spPr bwMode="auto">
          <a:xfrm>
            <a:off x="5364163" y="4868863"/>
            <a:ext cx="1800225" cy="981075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altLang="pt-PT" sz="2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</a:rPr>
              <a:t>poder</a:t>
            </a:r>
          </a:p>
        </p:txBody>
      </p:sp>
      <p:sp>
        <p:nvSpPr>
          <p:cNvPr id="62494" name="Rectangle 30"/>
          <p:cNvSpPr>
            <a:spLocks noChangeArrowheads="1"/>
          </p:cNvSpPr>
          <p:nvPr/>
        </p:nvSpPr>
        <p:spPr bwMode="auto">
          <a:xfrm>
            <a:off x="5292725" y="5876925"/>
            <a:ext cx="1800225" cy="98107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altLang="pt-PT" sz="28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</a:rPr>
              <a:t>culpa</a:t>
            </a:r>
          </a:p>
        </p:txBody>
      </p:sp>
      <p:sp>
        <p:nvSpPr>
          <p:cNvPr id="62495" name="Rectangle 31"/>
          <p:cNvSpPr>
            <a:spLocks noChangeArrowheads="1"/>
          </p:cNvSpPr>
          <p:nvPr/>
        </p:nvSpPr>
        <p:spPr bwMode="auto">
          <a:xfrm>
            <a:off x="7092950" y="981075"/>
            <a:ext cx="2051050" cy="981075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altLang="pt-PT" sz="28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</a:rPr>
              <a:t>vergonha</a:t>
            </a:r>
          </a:p>
        </p:txBody>
      </p:sp>
      <p:sp>
        <p:nvSpPr>
          <p:cNvPr id="62496" name="Rectangle 32"/>
          <p:cNvSpPr>
            <a:spLocks noChangeArrowheads="1"/>
          </p:cNvSpPr>
          <p:nvPr/>
        </p:nvSpPr>
        <p:spPr bwMode="auto">
          <a:xfrm>
            <a:off x="7092950" y="1989138"/>
            <a:ext cx="2051050" cy="981075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altLang="pt-PT" sz="2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</a:rPr>
              <a:t>inter -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altLang="pt-PT" sz="2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</a:rPr>
              <a:t>-dependência</a:t>
            </a:r>
          </a:p>
        </p:txBody>
      </p:sp>
      <p:sp>
        <p:nvSpPr>
          <p:cNvPr id="62497" name="Rectangle 33"/>
          <p:cNvSpPr>
            <a:spLocks noChangeArrowheads="1"/>
          </p:cNvSpPr>
          <p:nvPr/>
        </p:nvSpPr>
        <p:spPr bwMode="auto">
          <a:xfrm>
            <a:off x="7092950" y="2997200"/>
            <a:ext cx="2051050" cy="981075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altLang="pt-PT" sz="28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</a:rPr>
              <a:t>comunicação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altLang="pt-PT" sz="28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</a:rPr>
              <a:t>ineficaz</a:t>
            </a:r>
          </a:p>
        </p:txBody>
      </p:sp>
      <p:sp>
        <p:nvSpPr>
          <p:cNvPr id="62498" name="Rectangle 34"/>
          <p:cNvSpPr>
            <a:spLocks noChangeArrowheads="1"/>
          </p:cNvSpPr>
          <p:nvPr/>
        </p:nvSpPr>
        <p:spPr bwMode="auto">
          <a:xfrm>
            <a:off x="7092950" y="3933825"/>
            <a:ext cx="2051050" cy="981075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altLang="pt-PT" sz="2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</a:rPr>
              <a:t>impulsividade</a:t>
            </a:r>
          </a:p>
        </p:txBody>
      </p:sp>
      <p:sp>
        <p:nvSpPr>
          <p:cNvPr id="62499" name="Rectangle 35"/>
          <p:cNvSpPr>
            <a:spLocks noChangeArrowheads="1"/>
          </p:cNvSpPr>
          <p:nvPr/>
        </p:nvSpPr>
        <p:spPr bwMode="auto">
          <a:xfrm>
            <a:off x="7092950" y="4868863"/>
            <a:ext cx="2051050" cy="981075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altLang="pt-PT" sz="28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</a:rPr>
              <a:t>pressão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altLang="pt-PT" sz="28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</a:rPr>
              <a:t>social</a:t>
            </a:r>
          </a:p>
        </p:txBody>
      </p:sp>
      <p:sp>
        <p:nvSpPr>
          <p:cNvPr id="62500" name="Rectangle 36"/>
          <p:cNvSpPr>
            <a:spLocks noChangeArrowheads="1"/>
          </p:cNvSpPr>
          <p:nvPr/>
        </p:nvSpPr>
        <p:spPr bwMode="auto">
          <a:xfrm>
            <a:off x="7092950" y="5876925"/>
            <a:ext cx="2051050" cy="981075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altLang="pt-PT" sz="2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</a:rPr>
              <a:t>isolamento</a:t>
            </a:r>
          </a:p>
        </p:txBody>
      </p:sp>
      <p:sp>
        <p:nvSpPr>
          <p:cNvPr id="62501" name="Text Box 37"/>
          <p:cNvSpPr txBox="1">
            <a:spLocks noChangeArrowheads="1"/>
          </p:cNvSpPr>
          <p:nvPr/>
        </p:nvSpPr>
        <p:spPr bwMode="auto">
          <a:xfrm>
            <a:off x="1835150" y="981075"/>
            <a:ext cx="172085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altLang="pt-PT" sz="2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</a:rPr>
              <a:t>modelos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altLang="pt-PT" sz="2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</a:rPr>
              <a:t>relacionais</a:t>
            </a:r>
          </a:p>
        </p:txBody>
      </p:sp>
    </p:spTree>
    <p:extLst>
      <p:ext uri="{BB962C8B-B14F-4D97-AF65-F5344CB8AC3E}">
        <p14:creationId xmlns:p14="http://schemas.microsoft.com/office/powerpoint/2010/main" val="34228459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24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24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24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24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24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24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24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24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24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24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24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24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24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24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624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624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624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624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624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624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624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624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624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624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625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625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 nodeType="clickPar">
                      <p:stCondLst>
                        <p:cond delay="indefinite"/>
                      </p:stCondLst>
                      <p:childTnLst>
                        <p:par>
                          <p:cTn id="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624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624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 nodeType="clickPar">
                      <p:stCondLst>
                        <p:cond delay="indefinite"/>
                      </p:stCondLst>
                      <p:childTnLst>
                        <p:par>
                          <p:cTn id="8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624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624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 nodeType="clickPar">
                      <p:stCondLst>
                        <p:cond delay="indefinite"/>
                      </p:stCondLst>
                      <p:childTnLst>
                        <p:par>
                          <p:cTn id="9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624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624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 nodeType="clickPar">
                      <p:stCondLst>
                        <p:cond delay="indefinite"/>
                      </p:stCondLst>
                      <p:childTnLst>
                        <p:par>
                          <p:cTn id="9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624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624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 nodeType="clickPar">
                      <p:stCondLst>
                        <p:cond delay="indefinite"/>
                      </p:stCondLst>
                      <p:childTnLst>
                        <p:par>
                          <p:cTn id="10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624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624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 nodeType="clickPar">
                      <p:stCondLst>
                        <p:cond delay="indefinite"/>
                      </p:stCondLst>
                      <p:childTnLst>
                        <p:par>
                          <p:cTn id="1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624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624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 nodeType="clickPar">
                      <p:stCondLst>
                        <p:cond delay="indefinite"/>
                      </p:stCondLst>
                      <p:childTnLst>
                        <p:par>
                          <p:cTn id="1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624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624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 nodeType="clickPar">
                      <p:stCondLst>
                        <p:cond delay="indefinite"/>
                      </p:stCondLst>
                      <p:childTnLst>
                        <p:par>
                          <p:cTn id="1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624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624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 nodeType="clickPar">
                      <p:stCondLst>
                        <p:cond delay="indefinite"/>
                      </p:stCondLst>
                      <p:childTnLst>
                        <p:par>
                          <p:cTn id="1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624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624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 nodeType="clickPar">
                      <p:stCondLst>
                        <p:cond delay="indefinite"/>
                      </p:stCondLst>
                      <p:childTnLst>
                        <p:par>
                          <p:cTn id="1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624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624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 nodeType="clickPar">
                      <p:stCondLst>
                        <p:cond delay="indefinite"/>
                      </p:stCondLst>
                      <p:childTnLst>
                        <p:par>
                          <p:cTn id="1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624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624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 nodeType="clickPar">
                      <p:stCondLst>
                        <p:cond delay="indefinite"/>
                      </p:stCondLst>
                      <p:childTnLst>
                        <p:par>
                          <p:cTn id="1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624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624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 nodeType="clickPar">
                      <p:stCondLst>
                        <p:cond delay="indefinite"/>
                      </p:stCondLst>
                      <p:childTnLst>
                        <p:par>
                          <p:cTn id="1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624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624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 nodeType="clickPar">
                      <p:stCondLst>
                        <p:cond delay="indefinite"/>
                      </p:stCondLst>
                      <p:childTnLst>
                        <p:par>
                          <p:cTn id="1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624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624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 nodeType="clickPar">
                      <p:stCondLst>
                        <p:cond delay="indefinite"/>
                      </p:stCondLst>
                      <p:childTnLst>
                        <p:par>
                          <p:cTn id="1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7" dur="500" fill="hold"/>
                                        <p:tgtEl>
                                          <p:spTgt spid="624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624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1" dur="500" fill="hold"/>
                                        <p:tgtEl>
                                          <p:spTgt spid="624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500" fill="hold"/>
                                        <p:tgtEl>
                                          <p:spTgt spid="624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 nodeType="clickPar">
                      <p:stCondLst>
                        <p:cond delay="indefinite"/>
                      </p:stCondLst>
                      <p:childTnLst>
                        <p:par>
                          <p:cTn id="1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7" dur="500" fill="hold"/>
                                        <p:tgtEl>
                                          <p:spTgt spid="624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500" fill="hold"/>
                                        <p:tgtEl>
                                          <p:spTgt spid="624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 nodeType="clickPar">
                      <p:stCondLst>
                        <p:cond delay="indefinite"/>
                      </p:stCondLst>
                      <p:childTnLst>
                        <p:par>
                          <p:cTn id="1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3" dur="500" fill="hold"/>
                                        <p:tgtEl>
                                          <p:spTgt spid="624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500" fill="hold"/>
                                        <p:tgtEl>
                                          <p:spTgt spid="624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 nodeType="clickPar">
                      <p:stCondLst>
                        <p:cond delay="indefinite"/>
                      </p:stCondLst>
                      <p:childTnLst>
                        <p:par>
                          <p:cTn id="18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9" dur="500" fill="hold"/>
                                        <p:tgtEl>
                                          <p:spTgt spid="624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500" fill="hold"/>
                                        <p:tgtEl>
                                          <p:spTgt spid="624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 nodeType="clickPar">
                      <p:stCondLst>
                        <p:cond delay="indefinite"/>
                      </p:stCondLst>
                      <p:childTnLst>
                        <p:par>
                          <p:cTn id="19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5" dur="500" fill="hold"/>
                                        <p:tgtEl>
                                          <p:spTgt spid="624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500" fill="hold"/>
                                        <p:tgtEl>
                                          <p:spTgt spid="624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 nodeType="clickPar">
                      <p:stCondLst>
                        <p:cond delay="indefinite"/>
                      </p:stCondLst>
                      <p:childTnLst>
                        <p:par>
                          <p:cTn id="19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1" dur="500" fill="hold"/>
                                        <p:tgtEl>
                                          <p:spTgt spid="624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500" fill="hold"/>
                                        <p:tgtEl>
                                          <p:spTgt spid="624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 nodeType="clickPar">
                      <p:stCondLst>
                        <p:cond delay="indefinite"/>
                      </p:stCondLst>
                      <p:childTnLst>
                        <p:par>
                          <p:cTn id="20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7" dur="500" fill="hold"/>
                                        <p:tgtEl>
                                          <p:spTgt spid="624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500" fill="hold"/>
                                        <p:tgtEl>
                                          <p:spTgt spid="624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 nodeType="clickPar">
                      <p:stCondLst>
                        <p:cond delay="indefinite"/>
                      </p:stCondLst>
                      <p:childTnLst>
                        <p:par>
                          <p:cTn id="2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3" dur="500" fill="hold"/>
                                        <p:tgtEl>
                                          <p:spTgt spid="624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500" fill="hold"/>
                                        <p:tgtEl>
                                          <p:spTgt spid="624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 nodeType="clickPar">
                      <p:stCondLst>
                        <p:cond delay="indefinite"/>
                      </p:stCondLst>
                      <p:childTnLst>
                        <p:par>
                          <p:cTn id="2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9" dur="500" fill="hold"/>
                                        <p:tgtEl>
                                          <p:spTgt spid="625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500" fill="hold"/>
                                        <p:tgtEl>
                                          <p:spTgt spid="625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1" dur="500"/>
                                        <p:tgtEl>
                                          <p:spTgt spid="625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466" grpId="0" animBg="1"/>
      <p:bldP spid="62467" grpId="0" animBg="1"/>
      <p:bldP spid="62468" grpId="0" animBg="1"/>
      <p:bldP spid="62469" grpId="0" animBg="1"/>
      <p:bldP spid="62470" grpId="0" animBg="1"/>
      <p:bldP spid="62471" grpId="0" animBg="1"/>
      <p:bldP spid="62472" grpId="0" animBg="1"/>
      <p:bldP spid="62473" grpId="0" animBg="1"/>
      <p:bldP spid="62474" grpId="0" animBg="1"/>
      <p:bldP spid="62475" grpId="0" animBg="1"/>
      <p:bldP spid="62476" grpId="0" animBg="1"/>
      <p:bldP spid="62478" grpId="0" animBg="1"/>
      <p:bldP spid="62479" grpId="0" animBg="1"/>
      <p:bldP spid="62480" grpId="0" animBg="1"/>
      <p:bldP spid="62481" grpId="0" animBg="1"/>
      <p:bldP spid="62482" grpId="0" animBg="1"/>
      <p:bldP spid="62483" grpId="0" animBg="1"/>
      <p:bldP spid="62484" grpId="0" animBg="1"/>
      <p:bldP spid="62485" grpId="0" animBg="1"/>
      <p:bldP spid="62486" grpId="0" animBg="1"/>
      <p:bldP spid="62487" grpId="0" animBg="1"/>
      <p:bldP spid="62488" grpId="0" animBg="1"/>
      <p:bldP spid="62489" grpId="0" animBg="1"/>
      <p:bldP spid="62490" grpId="0" animBg="1"/>
      <p:bldP spid="62491" grpId="0" animBg="1"/>
      <p:bldP spid="62492" grpId="0" animBg="1"/>
      <p:bldP spid="62493" grpId="0" animBg="1"/>
      <p:bldP spid="62494" grpId="0" animBg="1"/>
      <p:bldP spid="62495" grpId="0" animBg="1"/>
      <p:bldP spid="62497" grpId="0" animBg="1"/>
      <p:bldP spid="62498" grpId="0" animBg="1"/>
      <p:bldP spid="62500" grpId="0" animBg="1"/>
      <p:bldP spid="6250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8926" cy="6857999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456402" y="521281"/>
            <a:ext cx="4236994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pt-PT" sz="2400" dirty="0"/>
              <a:t>Modelo de compreensão/leitura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5513576" y="521280"/>
            <a:ext cx="3138055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t-PT" sz="2400" dirty="0"/>
              <a:t>Modelo </a:t>
            </a:r>
            <a:r>
              <a:rPr lang="pt-PT" sz="2400" dirty="0" err="1"/>
              <a:t>sócio-ecológico</a:t>
            </a:r>
            <a:endParaRPr lang="pt-PT" sz="2400" dirty="0"/>
          </a:p>
        </p:txBody>
      </p:sp>
      <p:sp>
        <p:nvSpPr>
          <p:cNvPr id="5" name="CaixaDeTexto 4"/>
          <p:cNvSpPr txBox="1"/>
          <p:nvPr/>
        </p:nvSpPr>
        <p:spPr>
          <a:xfrm>
            <a:off x="171798" y="1886785"/>
            <a:ext cx="1713802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pt-PT" sz="2000" dirty="0"/>
              <a:t>Macro sistema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2231027" y="1445013"/>
            <a:ext cx="6420604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pt-PT" sz="2000" dirty="0"/>
              <a:t>Sistema de crenças, normas culturais e atitudes sociais face </a:t>
            </a:r>
          </a:p>
          <a:p>
            <a:r>
              <a:rPr lang="pt-PT" sz="2000" dirty="0"/>
              <a:t>ao envelhecimento e à violência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211253" y="3431555"/>
            <a:ext cx="1301261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t-PT" sz="2000" dirty="0"/>
              <a:t>Meso/Exo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2231027" y="2381088"/>
            <a:ext cx="3546420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pt-PT" sz="2000" dirty="0"/>
              <a:t>Sistema jurídico da pessoa idosa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2231027" y="3123676"/>
            <a:ext cx="4607095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pt-PT" sz="2000" dirty="0"/>
              <a:t>Redes sociais de suporte informal e formal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2231027" y="3804649"/>
            <a:ext cx="303326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pt-PT" dirty="0"/>
              <a:t>Sistema laboral e contributivo</a:t>
            </a:r>
          </a:p>
        </p:txBody>
      </p:sp>
      <p:pic>
        <p:nvPicPr>
          <p:cNvPr id="12" name="Imagem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1051" y="6728378"/>
            <a:ext cx="892949" cy="129622"/>
          </a:xfrm>
          <a:prstGeom prst="rect">
            <a:avLst/>
          </a:prstGeom>
        </p:spPr>
      </p:pic>
      <p:sp>
        <p:nvSpPr>
          <p:cNvPr id="11" name="CaixaDeTexto 10"/>
          <p:cNvSpPr txBox="1"/>
          <p:nvPr/>
        </p:nvSpPr>
        <p:spPr>
          <a:xfrm>
            <a:off x="2231027" y="4439349"/>
            <a:ext cx="180882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pt-PT" dirty="0"/>
              <a:t>Nível económico</a:t>
            </a:r>
          </a:p>
        </p:txBody>
      </p:sp>
      <p:sp>
        <p:nvSpPr>
          <p:cNvPr id="13" name="Chaveta à esquerda 12"/>
          <p:cNvSpPr/>
          <p:nvPr/>
        </p:nvSpPr>
        <p:spPr>
          <a:xfrm>
            <a:off x="1804070" y="1476509"/>
            <a:ext cx="323668" cy="1398182"/>
          </a:xfrm>
          <a:prstGeom prst="leftBrace">
            <a:avLst>
              <a:gd name="adj1" fmla="val 8333"/>
              <a:gd name="adj2" fmla="val 49371"/>
            </a:avLst>
          </a:prstGeom>
          <a:solidFill>
            <a:srgbClr val="C00000"/>
          </a:solid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PT">
              <a:solidFill>
                <a:sysClr val="windowText" lastClr="000000"/>
              </a:solidFill>
            </a:endParaRPr>
          </a:p>
        </p:txBody>
      </p:sp>
      <p:sp>
        <p:nvSpPr>
          <p:cNvPr id="14" name="Chaveta à esquerda 13"/>
          <p:cNvSpPr/>
          <p:nvPr/>
        </p:nvSpPr>
        <p:spPr>
          <a:xfrm>
            <a:off x="1723766" y="3088048"/>
            <a:ext cx="323668" cy="1720633"/>
          </a:xfrm>
          <a:prstGeom prst="leftBrace">
            <a:avLst/>
          </a:prstGeom>
          <a:solidFill>
            <a:srgbClr val="C00000"/>
          </a:solid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6" name="CaixaDeTexto 15"/>
          <p:cNvSpPr txBox="1"/>
          <p:nvPr/>
        </p:nvSpPr>
        <p:spPr>
          <a:xfrm>
            <a:off x="238912" y="5776546"/>
            <a:ext cx="1667316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pt-PT" sz="2000" dirty="0"/>
              <a:t>Micro Sistema</a:t>
            </a:r>
          </a:p>
        </p:txBody>
      </p:sp>
      <p:sp>
        <p:nvSpPr>
          <p:cNvPr id="17" name="Chaveta à esquerda 16"/>
          <p:cNvSpPr/>
          <p:nvPr/>
        </p:nvSpPr>
        <p:spPr>
          <a:xfrm>
            <a:off x="1811689" y="5217279"/>
            <a:ext cx="345427" cy="1459523"/>
          </a:xfrm>
          <a:prstGeom prst="leftBrace">
            <a:avLst/>
          </a:prstGeom>
          <a:solidFill>
            <a:srgbClr val="C00000"/>
          </a:solid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18" name="Imagem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1027" y="5217279"/>
            <a:ext cx="4383404" cy="499915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9" name="Imagem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61227" y="5776546"/>
            <a:ext cx="2694666" cy="493819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0" name="Imagem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61227" y="6339161"/>
            <a:ext cx="2798307" cy="499915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4199289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3" grpId="0" animBg="1"/>
      <p:bldP spid="14" grpId="0" animBg="1"/>
      <p:bldP spid="16" grpId="0" animBg="1"/>
      <p:bldP spid="1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758082" cy="6858000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13619" y="6708531"/>
            <a:ext cx="1030381" cy="149469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4758082" y="1015279"/>
            <a:ext cx="4572000" cy="34778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PT" sz="2000" dirty="0"/>
              <a:t>Os estereótipos sobre o declínio físico e cognitivo na idade avançada, </a:t>
            </a:r>
          </a:p>
          <a:p>
            <a:r>
              <a:rPr lang="pt-PT" sz="2000" dirty="0"/>
              <a:t>tomando por usual o patológico, </a:t>
            </a:r>
          </a:p>
          <a:p>
            <a:r>
              <a:rPr lang="pt-PT" sz="2000" dirty="0"/>
              <a:t>a infantilização frequente da pessoa idosa, </a:t>
            </a:r>
          </a:p>
          <a:p>
            <a:r>
              <a:rPr lang="pt-PT" sz="2000" dirty="0"/>
              <a:t>retirando-lhe a palavra e a sua autodeterminação, </a:t>
            </a:r>
          </a:p>
          <a:p>
            <a:r>
              <a:rPr lang="pt-PT" sz="2000" dirty="0"/>
              <a:t>a feminização do envelhecimento </a:t>
            </a:r>
          </a:p>
          <a:p>
            <a:r>
              <a:rPr lang="pt-PT" sz="2000" dirty="0"/>
              <a:t>que duplamente discrimina a pessoa, </a:t>
            </a:r>
          </a:p>
          <a:p>
            <a:r>
              <a:rPr lang="pt-PT" sz="2000" dirty="0"/>
              <a:t>a inequação do código civil de 1966 são</a:t>
            </a:r>
          </a:p>
          <a:p>
            <a:r>
              <a:rPr lang="pt-PT" sz="2000" dirty="0" err="1"/>
              <a:t>factores</a:t>
            </a:r>
            <a:r>
              <a:rPr lang="pt-PT" sz="2000" dirty="0"/>
              <a:t> que contribuem para a </a:t>
            </a:r>
            <a:r>
              <a:rPr lang="pt-PT" sz="2000" dirty="0" err="1"/>
              <a:t>desprotecção</a:t>
            </a:r>
            <a:r>
              <a:rPr lang="pt-PT" sz="2000" dirty="0"/>
              <a:t> da pessoa idosa.</a:t>
            </a:r>
          </a:p>
        </p:txBody>
      </p:sp>
    </p:spTree>
    <p:extLst>
      <p:ext uri="{BB962C8B-B14F-4D97-AF65-F5344CB8AC3E}">
        <p14:creationId xmlns:p14="http://schemas.microsoft.com/office/powerpoint/2010/main" val="32616719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99578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154987" y="584199"/>
            <a:ext cx="3694922" cy="40011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pt-PT" dirty="0">
                <a:solidFill>
                  <a:schemeClr val="bg1"/>
                </a:solidFill>
              </a:rPr>
              <a:t>Inadequação do Código Civil de </a:t>
            </a:r>
            <a:r>
              <a:rPr lang="pt-PT" sz="2000" dirty="0">
                <a:solidFill>
                  <a:schemeClr val="bg1"/>
                </a:solidFill>
              </a:rPr>
              <a:t>1966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5001846" y="2032344"/>
            <a:ext cx="3837290" cy="175432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pt-PT" dirty="0">
                <a:solidFill>
                  <a:schemeClr val="bg1"/>
                </a:solidFill>
              </a:rPr>
              <a:t>Pessoas sujeitas a interdição</a:t>
            </a:r>
          </a:p>
          <a:p>
            <a:r>
              <a:rPr lang="pt-PT" dirty="0">
                <a:solidFill>
                  <a:schemeClr val="bg1"/>
                </a:solidFill>
              </a:rPr>
              <a:t>Podem ser interditos do exercício dos seus direitos todos aqueles que por </a:t>
            </a:r>
          </a:p>
          <a:p>
            <a:r>
              <a:rPr lang="pt-PT" dirty="0">
                <a:solidFill>
                  <a:schemeClr val="bg1"/>
                </a:solidFill>
              </a:rPr>
              <a:t>anomalia psíquica, surdez-mudez ou cegueira se mostrem incapazes de governar suas pessoas e bens.</a:t>
            </a:r>
          </a:p>
        </p:txBody>
      </p:sp>
      <p:sp>
        <p:nvSpPr>
          <p:cNvPr id="5" name="Retângulo 4"/>
          <p:cNvSpPr/>
          <p:nvPr/>
        </p:nvSpPr>
        <p:spPr>
          <a:xfrm>
            <a:off x="4004896" y="413238"/>
            <a:ext cx="4572000" cy="923330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>
            <a:spAutoFit/>
          </a:bodyPr>
          <a:lstStyle/>
          <a:p>
            <a:r>
              <a:rPr lang="pt-PT" dirty="0">
                <a:solidFill>
                  <a:schemeClr val="bg1"/>
                </a:solidFill>
              </a:rPr>
              <a:t>CÓDIGO CIVIL</a:t>
            </a:r>
          </a:p>
          <a:p>
            <a:r>
              <a:rPr lang="pt-PT" dirty="0">
                <a:solidFill>
                  <a:schemeClr val="bg1"/>
                </a:solidFill>
              </a:rPr>
              <a:t>Decreto-Lei n.º 47344, de 25 de Novembro de 1966</a:t>
            </a:r>
          </a:p>
        </p:txBody>
      </p:sp>
      <p:sp>
        <p:nvSpPr>
          <p:cNvPr id="7" name="Retângulo 6"/>
          <p:cNvSpPr/>
          <p:nvPr/>
        </p:nvSpPr>
        <p:spPr>
          <a:xfrm>
            <a:off x="144117" y="4418593"/>
            <a:ext cx="8855765" cy="2308324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r>
              <a:rPr lang="pt-PT" dirty="0">
                <a:solidFill>
                  <a:schemeClr val="bg1"/>
                </a:solidFill>
              </a:rPr>
              <a:t>Inabilitações</a:t>
            </a:r>
          </a:p>
          <a:p>
            <a:r>
              <a:rPr lang="pt-PT" dirty="0">
                <a:solidFill>
                  <a:schemeClr val="bg1"/>
                </a:solidFill>
              </a:rPr>
              <a:t>Artigo 152.º</a:t>
            </a:r>
          </a:p>
          <a:p>
            <a:r>
              <a:rPr lang="pt-PT" dirty="0">
                <a:solidFill>
                  <a:schemeClr val="bg1"/>
                </a:solidFill>
              </a:rPr>
              <a:t>Pessoas sujeitas a inabilitação</a:t>
            </a:r>
          </a:p>
          <a:p>
            <a:r>
              <a:rPr lang="pt-PT" dirty="0">
                <a:solidFill>
                  <a:schemeClr val="bg1"/>
                </a:solidFill>
              </a:rPr>
              <a:t> Podem ser inabilitados os indivíduos cuja anomalia psíquica, surdez-mudez ou cegueira, embora de carácter permanente, não seja de tal modo grave que justifique a sua interdição, </a:t>
            </a:r>
          </a:p>
          <a:p>
            <a:r>
              <a:rPr lang="pt-PT" dirty="0">
                <a:solidFill>
                  <a:schemeClr val="bg1"/>
                </a:solidFill>
              </a:rPr>
              <a:t>assim como aqueles que, pela sua habitual prodigalidade ou pelo abuso de bebidas alcoólicas ou de estupefacientes, se mostrem incapazes de reger convenientemente o seu património.</a:t>
            </a:r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13686" y="6737041"/>
            <a:ext cx="1030313" cy="152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6517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6" grpId="1" animBg="1"/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325293" y="117230"/>
            <a:ext cx="8493415" cy="175432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pPr lvl="0" defTabSz="914400"/>
            <a:r>
              <a:rPr lang="pt-PT" dirty="0">
                <a:solidFill>
                  <a:prstClr val="black"/>
                </a:solidFill>
              </a:rPr>
              <a:t>Perante a complexidade e heterogeneidade do processo de envelhecimento,</a:t>
            </a:r>
          </a:p>
          <a:p>
            <a:pPr lvl="0" defTabSz="914400"/>
            <a:r>
              <a:rPr lang="pt-PT" dirty="0">
                <a:solidFill>
                  <a:prstClr val="black"/>
                </a:solidFill>
              </a:rPr>
              <a:t> exige-se que a jurisprudência encontre a </a:t>
            </a:r>
            <a:r>
              <a:rPr lang="pt-PT" dirty="0" err="1">
                <a:solidFill>
                  <a:prstClr val="black"/>
                </a:solidFill>
              </a:rPr>
              <a:t>protecção</a:t>
            </a:r>
            <a:r>
              <a:rPr lang="pt-PT" dirty="0">
                <a:solidFill>
                  <a:prstClr val="black"/>
                </a:solidFill>
              </a:rPr>
              <a:t> flexível e adaptada</a:t>
            </a:r>
          </a:p>
          <a:p>
            <a:pPr lvl="0" defTabSz="914400"/>
            <a:r>
              <a:rPr lang="pt-PT" dirty="0">
                <a:solidFill>
                  <a:prstClr val="black"/>
                </a:solidFill>
              </a:rPr>
              <a:t> às exatas limitações e concretas aptidões do indivíduo, </a:t>
            </a:r>
          </a:p>
          <a:p>
            <a:pPr lvl="0" defTabSz="914400"/>
            <a:r>
              <a:rPr lang="pt-PT" dirty="0">
                <a:solidFill>
                  <a:prstClr val="black"/>
                </a:solidFill>
              </a:rPr>
              <a:t>a ideia de proporcionalidade deverá presidir,</a:t>
            </a:r>
          </a:p>
          <a:p>
            <a:pPr lvl="0" defTabSz="914400"/>
            <a:r>
              <a:rPr lang="pt-PT" dirty="0">
                <a:solidFill>
                  <a:prstClr val="black"/>
                </a:solidFill>
              </a:rPr>
              <a:t> encontrando-se medidas mais flexíveis e personalizadas, </a:t>
            </a:r>
          </a:p>
          <a:p>
            <a:pPr lvl="0" defTabSz="914400"/>
            <a:r>
              <a:rPr lang="pt-PT" dirty="0">
                <a:solidFill>
                  <a:prstClr val="black"/>
                </a:solidFill>
              </a:rPr>
              <a:t>“medidas sob medida” sendo salvaguardada a necessária </a:t>
            </a:r>
            <a:r>
              <a:rPr lang="pt-PT" dirty="0" err="1">
                <a:solidFill>
                  <a:prstClr val="black"/>
                </a:solidFill>
              </a:rPr>
              <a:t>protecção</a:t>
            </a:r>
            <a:r>
              <a:rPr lang="pt-PT" dirty="0">
                <a:solidFill>
                  <a:prstClr val="black"/>
                </a:solidFill>
              </a:rPr>
              <a:t>  do sujeito </a:t>
            </a:r>
            <a:r>
              <a:rPr lang="pt-PT" dirty="0" err="1">
                <a:solidFill>
                  <a:prstClr val="black"/>
                </a:solidFill>
              </a:rPr>
              <a:t>afectado</a:t>
            </a:r>
            <a:r>
              <a:rPr lang="pt-PT" dirty="0">
                <a:solidFill>
                  <a:prstClr val="black"/>
                </a:solidFill>
              </a:rPr>
              <a:t>.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13687" y="6713409"/>
            <a:ext cx="1030313" cy="144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6298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94"/>
            <a:ext cx="9144793" cy="6858594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13687" y="6705587"/>
            <a:ext cx="1030313" cy="152413"/>
          </a:xfrm>
          <a:prstGeom prst="rect">
            <a:avLst/>
          </a:prstGeom>
        </p:spPr>
      </p:pic>
      <p:sp>
        <p:nvSpPr>
          <p:cNvPr id="7" name="Retângulo 6"/>
          <p:cNvSpPr/>
          <p:nvPr/>
        </p:nvSpPr>
        <p:spPr>
          <a:xfrm>
            <a:off x="140043" y="108806"/>
            <a:ext cx="5018615" cy="64633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lvl="0"/>
            <a:r>
              <a:rPr lang="pt-PT" dirty="0">
                <a:solidFill>
                  <a:prstClr val="black"/>
                </a:solidFill>
              </a:rPr>
              <a:t>Resolução do Conselho de Ministros n.º 63/2015 </a:t>
            </a:r>
          </a:p>
          <a:p>
            <a:pPr lvl="0"/>
            <a:r>
              <a:rPr lang="pt-PT" dirty="0">
                <a:solidFill>
                  <a:prstClr val="black"/>
                </a:solidFill>
              </a:rPr>
              <a:t> Estratégia de </a:t>
            </a:r>
            <a:r>
              <a:rPr lang="pt-PT" dirty="0" err="1">
                <a:solidFill>
                  <a:prstClr val="black"/>
                </a:solidFill>
              </a:rPr>
              <a:t>Protecção</a:t>
            </a:r>
            <a:r>
              <a:rPr lang="pt-PT" dirty="0">
                <a:solidFill>
                  <a:prstClr val="black"/>
                </a:solidFill>
              </a:rPr>
              <a:t> ao Idoso</a:t>
            </a:r>
          </a:p>
        </p:txBody>
      </p:sp>
      <p:sp>
        <p:nvSpPr>
          <p:cNvPr id="8" name="Retângulo 7"/>
          <p:cNvSpPr/>
          <p:nvPr/>
        </p:nvSpPr>
        <p:spPr>
          <a:xfrm>
            <a:off x="140043" y="854743"/>
            <a:ext cx="8781535" cy="120032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lvl="0"/>
            <a:r>
              <a:rPr lang="pt-PT" dirty="0">
                <a:solidFill>
                  <a:prstClr val="black"/>
                </a:solidFill>
              </a:rPr>
              <a:t>“(…)pode  ser  outorgada uma procuração por quem, prevendo vir a padecer </a:t>
            </a:r>
          </a:p>
          <a:p>
            <a:pPr lvl="0"/>
            <a:r>
              <a:rPr lang="pt-PT" dirty="0">
                <a:solidFill>
                  <a:prstClr val="black"/>
                </a:solidFill>
              </a:rPr>
              <a:t> de  uma  situação  geradora  de  incapacidade  civil,  pretenda assegurar a gestão do seu património, devendo a procuração mencionar as circunstâncias determinantes </a:t>
            </a:r>
          </a:p>
          <a:p>
            <a:pPr lvl="0"/>
            <a:r>
              <a:rPr lang="pt-PT" dirty="0">
                <a:solidFill>
                  <a:prstClr val="black"/>
                </a:solidFill>
              </a:rPr>
              <a:t>da atribuição de poderes de representação, a sua extensão e respetivos limites.”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140043" y="2151258"/>
            <a:ext cx="8781535" cy="147732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pt-PT" dirty="0"/>
              <a:t>“ (…) no que respeita em particular à instituição de  tutela,  em  lugar  de  corresponder  inabalavelmente  ao  decretamento  de  uma  incapacidade  total,  passa  a  poder  ser definida em cada caso concreto, em função da gravidade da afeção</a:t>
            </a:r>
          </a:p>
          <a:p>
            <a:r>
              <a:rPr lang="pt-PT" dirty="0"/>
              <a:t> e suas consequências sobre a capacidade de exercício da pessoa incapaz, sendo assim suscetível de vários graus ou medidas.</a:t>
            </a:r>
          </a:p>
        </p:txBody>
      </p:sp>
      <p:sp>
        <p:nvSpPr>
          <p:cNvPr id="10" name="Retângulo 9"/>
          <p:cNvSpPr/>
          <p:nvPr/>
        </p:nvSpPr>
        <p:spPr>
          <a:xfrm>
            <a:off x="140043" y="3703830"/>
            <a:ext cx="8905103" cy="147732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lvl="0"/>
            <a:r>
              <a:rPr lang="pt-PT" dirty="0">
                <a:solidFill>
                  <a:prstClr val="black"/>
                </a:solidFill>
              </a:rPr>
              <a:t>Deve traçar -se uma linha de rumo inovadora no sentido de que a circunstância de uma pessoa padecer de uma enfermidade que limita as suas faculdades mentais e físicas não significa nem deve determinar que esta fique, por esse motivo, legalmente impossibilitada de exercer todos os direitos de que é titular, antes devendo a extensão da incapacidade ser fixada casuisticamente, em função das circunstâncias concretas.</a:t>
            </a:r>
          </a:p>
        </p:txBody>
      </p:sp>
      <p:sp>
        <p:nvSpPr>
          <p:cNvPr id="11" name="Retângulo 10"/>
          <p:cNvSpPr/>
          <p:nvPr/>
        </p:nvSpPr>
        <p:spPr>
          <a:xfrm>
            <a:off x="98852" y="5256403"/>
            <a:ext cx="8946294" cy="147732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lvl="0"/>
            <a:r>
              <a:rPr lang="pt-PT" dirty="0">
                <a:solidFill>
                  <a:prstClr val="black"/>
                </a:solidFill>
              </a:rPr>
              <a:t>“(…)passa a ser obrigatória a comunicação  da  sentença  que  institua  a  tutela  ao  organismo  da  segurança social e ao centro de saúde da área de residência do  incapaz,  para  efeitos  de  acompanhamento  deste  no  âmbito dos cuidados continuados integrados ou de outro </a:t>
            </a:r>
          </a:p>
          <a:p>
            <a:pPr lvl="0"/>
            <a:r>
              <a:rPr lang="pt-PT" dirty="0">
                <a:solidFill>
                  <a:prstClr val="black"/>
                </a:solidFill>
              </a:rPr>
              <a:t>acompanhamento  em  sede  de  intervenção  social  ou  de  acolhimento institucional em resposta social.”</a:t>
            </a:r>
          </a:p>
        </p:txBody>
      </p:sp>
    </p:spTree>
    <p:extLst>
      <p:ext uri="{BB962C8B-B14F-4D97-AF65-F5344CB8AC3E}">
        <p14:creationId xmlns:p14="http://schemas.microsoft.com/office/powerpoint/2010/main" val="19302131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895" y="0"/>
            <a:ext cx="9164392" cy="6857999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1012371" y="150951"/>
            <a:ext cx="7530267" cy="92333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pt-PT" dirty="0"/>
              <a:t>Os estudos de prevalência dobre a Violência contra a Pessoa Idosa </a:t>
            </a:r>
            <a:r>
              <a:rPr lang="pt-PT" dirty="0" err="1"/>
              <a:t>reflectem</a:t>
            </a:r>
            <a:r>
              <a:rPr lang="pt-PT" dirty="0"/>
              <a:t> a disparidade conceptual e operacional e impedem uma análise comparativa significativa. </a:t>
            </a:r>
          </a:p>
        </p:txBody>
      </p:sp>
      <p:sp>
        <p:nvSpPr>
          <p:cNvPr id="4" name="Retângulo 3"/>
          <p:cNvSpPr/>
          <p:nvPr/>
        </p:nvSpPr>
        <p:spPr>
          <a:xfrm>
            <a:off x="708455" y="2967335"/>
            <a:ext cx="7921196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pt-PT" dirty="0"/>
              <a:t>Ausência de estudos sobre a Violência sobre as Pessoas Idosas institucionalizadas</a:t>
            </a:r>
          </a:p>
          <a:p>
            <a:r>
              <a:rPr lang="pt-PT" dirty="0"/>
              <a:t>e sobre as Pessoas com demências. 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7987" y="6693691"/>
            <a:ext cx="1030313" cy="152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4109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79837" y="0"/>
            <a:ext cx="9264659" cy="6948494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9140" y="271196"/>
            <a:ext cx="6984910" cy="979265"/>
          </a:xfrm>
          <a:prstGeom prst="rect">
            <a:avLst/>
          </a:prstGeom>
        </p:spPr>
      </p:pic>
      <p:sp>
        <p:nvSpPr>
          <p:cNvPr id="6" name="Retângulo 5"/>
          <p:cNvSpPr/>
          <p:nvPr/>
        </p:nvSpPr>
        <p:spPr>
          <a:xfrm>
            <a:off x="1626185" y="4542550"/>
            <a:ext cx="7456610" cy="1846659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pt-PT" sz="2400" dirty="0"/>
              <a:t>Estima-se que 123 em 1000 pessoas com 60 + anos, residentes em domicílio particular</a:t>
            </a:r>
          </a:p>
          <a:p>
            <a:r>
              <a:rPr lang="pt-PT" sz="2400" dirty="0"/>
              <a:t>foram vítimas de algum tipo de violência, num período de 12 meses.</a:t>
            </a:r>
          </a:p>
          <a:p>
            <a:endParaRPr lang="pt-PT" dirty="0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54509" y="6781793"/>
            <a:ext cx="1030313" cy="152413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321016" y="1688123"/>
            <a:ext cx="4798108" cy="156966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pt-PT" sz="2400" dirty="0"/>
              <a:t>População </a:t>
            </a:r>
          </a:p>
          <a:p>
            <a:r>
              <a:rPr lang="pt-PT" sz="2400" dirty="0"/>
              <a:t>Pessoas com + de 60 anos, </a:t>
            </a:r>
          </a:p>
          <a:p>
            <a:r>
              <a:rPr lang="pt-PT" sz="2400" dirty="0"/>
              <a:t>residentes em Portugal há + de 1 ano,</a:t>
            </a:r>
          </a:p>
          <a:p>
            <a:r>
              <a:rPr lang="pt-PT" sz="2400" dirty="0"/>
              <a:t>em domicílios particulares</a:t>
            </a:r>
          </a:p>
        </p:txBody>
      </p:sp>
    </p:spTree>
    <p:extLst>
      <p:ext uri="{BB962C8B-B14F-4D97-AF65-F5344CB8AC3E}">
        <p14:creationId xmlns:p14="http://schemas.microsoft.com/office/powerpoint/2010/main" val="26550003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 flipH="1">
            <a:off x="511711" y="471645"/>
            <a:ext cx="831576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000" dirty="0">
                <a:solidFill>
                  <a:schemeClr val="bg1"/>
                </a:solidFill>
              </a:rPr>
              <a:t>Grupos mais vulneráveis:</a:t>
            </a:r>
          </a:p>
          <a:p>
            <a:r>
              <a:rPr lang="pt-PT" sz="2000" dirty="0">
                <a:solidFill>
                  <a:schemeClr val="bg1"/>
                </a:solidFill>
              </a:rPr>
              <a:t>Mulheres</a:t>
            </a:r>
          </a:p>
          <a:p>
            <a:r>
              <a:rPr lang="pt-PT" sz="2000" dirty="0">
                <a:solidFill>
                  <a:schemeClr val="bg1"/>
                </a:solidFill>
              </a:rPr>
              <a:t>População sem escolaridade</a:t>
            </a:r>
          </a:p>
          <a:p>
            <a:r>
              <a:rPr lang="pt-PT" sz="2000" dirty="0">
                <a:solidFill>
                  <a:schemeClr val="bg1"/>
                </a:solidFill>
              </a:rPr>
              <a:t>Idade avançada +80 anos</a:t>
            </a:r>
          </a:p>
          <a:p>
            <a:r>
              <a:rPr lang="pt-PT" sz="2000" dirty="0">
                <a:solidFill>
                  <a:schemeClr val="bg1"/>
                </a:solidFill>
              </a:rPr>
              <a:t>Situação de fragilidade física, doença ou incapacidade funcional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511711" y="2687934"/>
            <a:ext cx="77704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000" dirty="0">
                <a:solidFill>
                  <a:schemeClr val="bg1"/>
                </a:solidFill>
              </a:rPr>
              <a:t>Mulher =+ longevidade = pior saúde </a:t>
            </a:r>
            <a:r>
              <a:rPr lang="pt-PT" sz="2000" dirty="0" err="1">
                <a:solidFill>
                  <a:schemeClr val="bg1"/>
                </a:solidFill>
              </a:rPr>
              <a:t>subjectiva</a:t>
            </a:r>
            <a:r>
              <a:rPr lang="pt-PT" sz="2000" dirty="0">
                <a:solidFill>
                  <a:schemeClr val="bg1"/>
                </a:solidFill>
              </a:rPr>
              <a:t>, + doenças crónicas + perdas de funcionalidade e de capacidade 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619355" y="4476768"/>
            <a:ext cx="766280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2000" dirty="0">
                <a:solidFill>
                  <a:schemeClr val="bg1"/>
                </a:solidFill>
              </a:rPr>
              <a:t>Idade, não sendo per si, um </a:t>
            </a:r>
            <a:r>
              <a:rPr lang="pt-PT" sz="2000" dirty="0" err="1">
                <a:solidFill>
                  <a:schemeClr val="bg1"/>
                </a:solidFill>
              </a:rPr>
              <a:t>factor</a:t>
            </a:r>
            <a:r>
              <a:rPr lang="pt-PT" sz="2000" dirty="0">
                <a:solidFill>
                  <a:schemeClr val="bg1"/>
                </a:solidFill>
              </a:rPr>
              <a:t> de risco, poderá aumentar o risco de </a:t>
            </a:r>
          </a:p>
          <a:p>
            <a:r>
              <a:rPr lang="pt-PT" sz="2000" dirty="0">
                <a:solidFill>
                  <a:schemeClr val="bg1"/>
                </a:solidFill>
              </a:rPr>
              <a:t>violência quando associada  a uma deterioração do estado de saúde </a:t>
            </a:r>
          </a:p>
          <a:p>
            <a:r>
              <a:rPr lang="pt-PT" sz="2000" dirty="0">
                <a:solidFill>
                  <a:schemeClr val="bg1"/>
                </a:solidFill>
              </a:rPr>
              <a:t>e aumento da incapacidade funcional</a:t>
            </a: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4506" y="5940486"/>
            <a:ext cx="5566130" cy="774259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13687" y="6721142"/>
            <a:ext cx="1030313" cy="152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8116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43000" y="-1142999"/>
            <a:ext cx="6858000" cy="9143999"/>
          </a:xfrm>
          <a:prstGeom prst="rect">
            <a:avLst/>
          </a:prstGeom>
        </p:spPr>
      </p:pic>
      <p:sp>
        <p:nvSpPr>
          <p:cNvPr id="2" name="CaixaDeTexto 1"/>
          <p:cNvSpPr txBox="1"/>
          <p:nvPr/>
        </p:nvSpPr>
        <p:spPr>
          <a:xfrm>
            <a:off x="835269" y="826477"/>
            <a:ext cx="7175554" cy="400110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pt-PT" sz="2000" dirty="0"/>
              <a:t>2 principais tipos de violência relatados pela população portuguesa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430823" y="1846385"/>
            <a:ext cx="2388539" cy="40011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pt-PT" sz="2000" dirty="0"/>
              <a:t>Violência Psicológica 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519501" y="2444317"/>
            <a:ext cx="7463914" cy="255454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pt-PT" sz="2000" dirty="0"/>
              <a:t>Violência financeira</a:t>
            </a:r>
          </a:p>
          <a:p>
            <a:r>
              <a:rPr lang="pt-PT" sz="2000" dirty="0"/>
              <a:t>Roubo</a:t>
            </a:r>
          </a:p>
          <a:p>
            <a:r>
              <a:rPr lang="pt-PT" sz="2000" dirty="0"/>
              <a:t>Utilização de </a:t>
            </a:r>
            <a:r>
              <a:rPr lang="pt-PT" sz="2000" dirty="0" err="1"/>
              <a:t>objectos</a:t>
            </a:r>
            <a:r>
              <a:rPr lang="pt-PT" sz="2000" dirty="0"/>
              <a:t> e/ou bens sem autorização do próprio </a:t>
            </a:r>
          </a:p>
          <a:p>
            <a:r>
              <a:rPr lang="pt-PT" sz="2000" dirty="0"/>
              <a:t>Forçar a pessoa a assinar documentos ou a conceder direitos legais a terceiros</a:t>
            </a:r>
          </a:p>
          <a:p>
            <a:r>
              <a:rPr lang="pt-PT" sz="2000" dirty="0"/>
              <a:t>Não partilhar as despesas </a:t>
            </a:r>
            <a:r>
              <a:rPr lang="pt-PT" sz="2000" dirty="0" err="1"/>
              <a:t>ea</a:t>
            </a:r>
            <a:r>
              <a:rPr lang="pt-PT" sz="2000" dirty="0"/>
              <a:t> casa após ter sido acordado entre as partes</a:t>
            </a:r>
          </a:p>
          <a:p>
            <a:r>
              <a:rPr lang="pt-PT" sz="2000" dirty="0"/>
              <a:t>Apropriação da casa 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1357" y="5915698"/>
            <a:ext cx="5566130" cy="774259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13687" y="6689957"/>
            <a:ext cx="1030313" cy="152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1595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5775"/>
            <a:ext cx="9216293" cy="688377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4" name="Retângulo 3"/>
          <p:cNvSpPr/>
          <p:nvPr/>
        </p:nvSpPr>
        <p:spPr>
          <a:xfrm>
            <a:off x="2690446" y="2444262"/>
            <a:ext cx="4246684" cy="461665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r>
              <a:rPr lang="pt-PT" sz="2400" dirty="0"/>
              <a:t>Violência contra  a Pessoa Idosa</a:t>
            </a:r>
          </a:p>
        </p:txBody>
      </p:sp>
      <p:sp>
        <p:nvSpPr>
          <p:cNvPr id="5" name="Retângulo 4"/>
          <p:cNvSpPr/>
          <p:nvPr/>
        </p:nvSpPr>
        <p:spPr>
          <a:xfrm>
            <a:off x="307730" y="2444263"/>
            <a:ext cx="1944699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pt-PT" sz="2400" dirty="0"/>
              <a:t>Problemática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85637" y="6708490"/>
            <a:ext cx="1030655" cy="149509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2867575" y="4420298"/>
            <a:ext cx="4547079" cy="461665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pt-PT" sz="2400" dirty="0">
                <a:solidFill>
                  <a:schemeClr val="bg1"/>
                </a:solidFill>
              </a:rPr>
              <a:t>A face invisível do envelhecimento </a:t>
            </a:r>
          </a:p>
        </p:txBody>
      </p:sp>
    </p:spTree>
    <p:extLst>
      <p:ext uri="{BB962C8B-B14F-4D97-AF65-F5344CB8AC3E}">
        <p14:creationId xmlns:p14="http://schemas.microsoft.com/office/powerpoint/2010/main" val="8889862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272562" y="325315"/>
            <a:ext cx="9428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2000" b="1" dirty="0"/>
              <a:t>Vítima 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271417" y="847540"/>
            <a:ext cx="491799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000" dirty="0"/>
              <a:t>Mulher </a:t>
            </a:r>
          </a:p>
          <a:p>
            <a:r>
              <a:rPr lang="pt-PT" sz="2000" dirty="0" err="1"/>
              <a:t>Actos</a:t>
            </a:r>
            <a:r>
              <a:rPr lang="pt-PT" sz="2000" dirty="0"/>
              <a:t> de violência conjugal de toda uma vida</a:t>
            </a:r>
          </a:p>
          <a:p>
            <a:r>
              <a:rPr lang="pt-PT" sz="2000" dirty="0"/>
              <a:t>Situações que surgem com o envelhecimento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13687" y="6705587"/>
            <a:ext cx="1030313" cy="152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1630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7061959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571500" y="287776"/>
            <a:ext cx="8197501" cy="25237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2000" b="1" dirty="0"/>
              <a:t>Agressores </a:t>
            </a:r>
          </a:p>
          <a:p>
            <a:r>
              <a:rPr lang="pt-PT" sz="2000" dirty="0"/>
              <a:t>Relação conflituosa com a vítima prévia à situação de ocorrência de violência</a:t>
            </a:r>
          </a:p>
          <a:p>
            <a:r>
              <a:rPr lang="pt-PT" sz="2000" dirty="0"/>
              <a:t>Coabitação com a vítima</a:t>
            </a:r>
          </a:p>
          <a:p>
            <a:r>
              <a:rPr lang="pt-PT" sz="2000" dirty="0"/>
              <a:t>Problemas de saúde mental</a:t>
            </a:r>
          </a:p>
          <a:p>
            <a:r>
              <a:rPr lang="pt-PT" sz="2000" dirty="0"/>
              <a:t>Isolamento social</a:t>
            </a:r>
          </a:p>
          <a:p>
            <a:r>
              <a:rPr lang="pt-PT" sz="2000" dirty="0" err="1"/>
              <a:t>Toxicodepêndia</a:t>
            </a:r>
            <a:r>
              <a:rPr lang="pt-PT" sz="2000" dirty="0"/>
              <a:t>, Dependência do jogo, alcoolismo</a:t>
            </a:r>
          </a:p>
          <a:p>
            <a:r>
              <a:rPr lang="pt-PT" sz="2000" dirty="0"/>
              <a:t>Dependência financeira da vítima</a:t>
            </a:r>
          </a:p>
          <a:p>
            <a:endParaRPr lang="pt-PT" dirty="0"/>
          </a:p>
        </p:txBody>
      </p:sp>
      <p:sp>
        <p:nvSpPr>
          <p:cNvPr id="4" name="CaixaDeTexto 3"/>
          <p:cNvSpPr txBox="1"/>
          <p:nvPr/>
        </p:nvSpPr>
        <p:spPr>
          <a:xfrm>
            <a:off x="5969977" y="2883877"/>
            <a:ext cx="309828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2000" dirty="0"/>
              <a:t>Cônjuges/companheiros /</a:t>
            </a:r>
            <a:r>
              <a:rPr lang="pt-PT" sz="2000" dirty="0" err="1"/>
              <a:t>ex</a:t>
            </a:r>
            <a:endParaRPr lang="pt-PT" sz="2000" dirty="0"/>
          </a:p>
          <a:p>
            <a:r>
              <a:rPr lang="pt-PT" sz="2000" dirty="0"/>
              <a:t>Descendentes masculinos</a:t>
            </a:r>
          </a:p>
          <a:p>
            <a:r>
              <a:rPr lang="pt-PT" sz="2000" dirty="0"/>
              <a:t>Descendentes Femininos</a:t>
            </a:r>
          </a:p>
          <a:p>
            <a:r>
              <a:rPr lang="pt-PT" sz="2000" dirty="0"/>
              <a:t>Outros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13687" y="6909545"/>
            <a:ext cx="1030313" cy="152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2830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540" y="0"/>
            <a:ext cx="9285080" cy="6858000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304800" y="437662"/>
            <a:ext cx="8962262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2000" dirty="0"/>
              <a:t>Descendentes masculinos, surgem como principais agressores quando a vítima é um</a:t>
            </a:r>
          </a:p>
          <a:p>
            <a:r>
              <a:rPr lang="pt-PT" sz="2000" dirty="0"/>
              <a:t>homem idoso.</a:t>
            </a:r>
          </a:p>
          <a:p>
            <a:endParaRPr lang="pt-PT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84227" y="6705587"/>
            <a:ext cx="1030313" cy="152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0907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61"/>
          <a:stretch/>
        </p:blipFill>
        <p:spPr>
          <a:xfrm>
            <a:off x="1" y="0"/>
            <a:ext cx="9144000" cy="6868961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207113" y="556218"/>
            <a:ext cx="628101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/>
              <a:t>As pré-noções existentes sobre o papel da família e da obrigação</a:t>
            </a:r>
          </a:p>
          <a:p>
            <a:r>
              <a:rPr lang="pt-PT" dirty="0"/>
              <a:t>no cuidado dos mais velhos bem como as questões patrimoniais,</a:t>
            </a:r>
          </a:p>
          <a:p>
            <a:r>
              <a:rPr lang="pt-PT" dirty="0"/>
              <a:t> diluem-se na esfera familiar.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207113" y="2192354"/>
            <a:ext cx="66179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/>
              <a:t>No estudo referido, apenas 1/3 denunciou ou fez queixa da situação </a:t>
            </a:r>
          </a:p>
          <a:p>
            <a:r>
              <a:rPr lang="pt-PT" dirty="0"/>
              <a:t>de violência vivida.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0" y="3643581"/>
            <a:ext cx="718280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/>
              <a:t>O tabu, muito enraizado na sociedade portuguesa, de que da família</a:t>
            </a:r>
          </a:p>
          <a:p>
            <a:r>
              <a:rPr lang="pt-PT" dirty="0"/>
              <a:t>não se faz queixa, crença agudizada no caso dos cônjuges e descendentes,</a:t>
            </a:r>
          </a:p>
          <a:p>
            <a:r>
              <a:rPr lang="pt-PT" dirty="0"/>
              <a:t>contribui para que apenas um número reduzido de vítimas denuncie a </a:t>
            </a:r>
          </a:p>
          <a:p>
            <a:r>
              <a:rPr lang="pt-PT" dirty="0"/>
              <a:t>sua situação.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13687" y="6705587"/>
            <a:ext cx="1030313" cy="152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0471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4656" y="44105"/>
            <a:ext cx="9198656" cy="7109728"/>
          </a:xfrm>
          <a:prstGeom prst="rect">
            <a:avLst/>
          </a:prstGeom>
        </p:spPr>
      </p:pic>
      <p:sp>
        <p:nvSpPr>
          <p:cNvPr id="10" name="CaixaDeTexto 9"/>
          <p:cNvSpPr txBox="1"/>
          <p:nvPr/>
        </p:nvSpPr>
        <p:spPr>
          <a:xfrm>
            <a:off x="730488" y="5251831"/>
            <a:ext cx="8196026" cy="147732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pt-PT" dirty="0"/>
              <a:t>Prestar apoio de forma personalizada e de proximidade a idosos vitimas de violência; </a:t>
            </a:r>
          </a:p>
          <a:p>
            <a:r>
              <a:rPr lang="pt-PT" dirty="0"/>
              <a:t>Promover os direitos humanos;</a:t>
            </a:r>
          </a:p>
          <a:p>
            <a:r>
              <a:rPr lang="pt-PT" dirty="0"/>
              <a:t>Promover o envelhecimento </a:t>
            </a:r>
            <a:r>
              <a:rPr lang="pt-PT" dirty="0" err="1"/>
              <a:t>activo</a:t>
            </a:r>
            <a:r>
              <a:rPr lang="pt-PT" dirty="0"/>
              <a:t> e saudável;</a:t>
            </a:r>
          </a:p>
          <a:p>
            <a:r>
              <a:rPr lang="pt-PT" dirty="0"/>
              <a:t>Educar, sensibilizar e consciencializar para um problema invisível mas emergente,</a:t>
            </a:r>
          </a:p>
          <a:p>
            <a:r>
              <a:rPr lang="pt-PT" dirty="0"/>
              <a:t> combatendo e prevenindo a violência.</a:t>
            </a:r>
          </a:p>
        </p:txBody>
      </p:sp>
      <p:sp>
        <p:nvSpPr>
          <p:cNvPr id="11" name="CaixaDeTexto 10"/>
          <p:cNvSpPr txBox="1"/>
          <p:nvPr/>
        </p:nvSpPr>
        <p:spPr>
          <a:xfrm>
            <a:off x="468416" y="4244241"/>
            <a:ext cx="107099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pt-PT" dirty="0"/>
              <a:t>Objetivos</a:t>
            </a:r>
          </a:p>
        </p:txBody>
      </p:sp>
      <p:pic>
        <p:nvPicPr>
          <p:cNvPr id="12" name="Imagem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9956" y="451938"/>
            <a:ext cx="6385215" cy="759760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13687" y="6859624"/>
            <a:ext cx="1030313" cy="152413"/>
          </a:xfrm>
          <a:prstGeom prst="rect">
            <a:avLst/>
          </a:prstGeom>
        </p:spPr>
      </p:pic>
      <p:sp>
        <p:nvSpPr>
          <p:cNvPr id="2" name="CaixaDeTexto 1"/>
          <p:cNvSpPr txBox="1"/>
          <p:nvPr/>
        </p:nvSpPr>
        <p:spPr>
          <a:xfrm>
            <a:off x="8267159" y="2324803"/>
            <a:ext cx="9094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>
                <a:solidFill>
                  <a:schemeClr val="bg1"/>
                </a:solidFill>
              </a:rPr>
              <a:t>Maio</a:t>
            </a:r>
          </a:p>
          <a:p>
            <a:r>
              <a:rPr lang="pt-PT" dirty="0">
                <a:solidFill>
                  <a:schemeClr val="bg1"/>
                </a:solidFill>
              </a:rPr>
              <a:t>2014</a:t>
            </a:r>
          </a:p>
        </p:txBody>
      </p:sp>
    </p:spTree>
    <p:extLst>
      <p:ext uri="{BB962C8B-B14F-4D97-AF65-F5344CB8AC3E}">
        <p14:creationId xmlns:p14="http://schemas.microsoft.com/office/powerpoint/2010/main" val="336823091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ssaya_Barreto_SOS_Ruy_de_Carvalh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716329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0200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5406412"/>
          </a:xfrm>
          <a:prstGeom prst="rect">
            <a:avLst/>
          </a:prstGeom>
        </p:spPr>
      </p:pic>
      <p:sp>
        <p:nvSpPr>
          <p:cNvPr id="4" name="Retângulo 3"/>
          <p:cNvSpPr/>
          <p:nvPr/>
        </p:nvSpPr>
        <p:spPr>
          <a:xfrm>
            <a:off x="582246" y="1338274"/>
            <a:ext cx="586544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pt-PT" dirty="0">
                <a:solidFill>
                  <a:schemeClr val="bg1"/>
                </a:solidFill>
                <a:latin typeface="Times New Roman"/>
              </a:rPr>
              <a:t>PRINCÍPIOS DAS NAÇÕES UNIDAS PARA O IDOSO</a:t>
            </a:r>
          </a:p>
          <a:p>
            <a:pPr lvl="0"/>
            <a:r>
              <a:rPr lang="pt-PT" dirty="0">
                <a:solidFill>
                  <a:schemeClr val="bg1"/>
                </a:solidFill>
                <a:latin typeface="Times New Roman"/>
              </a:rPr>
              <a:t>Resolução 46/91</a:t>
            </a:r>
          </a:p>
          <a:p>
            <a:pPr lvl="0"/>
            <a:r>
              <a:rPr lang="pt-PT" dirty="0">
                <a:solidFill>
                  <a:schemeClr val="bg1"/>
                </a:solidFill>
                <a:latin typeface="Times New Roman"/>
              </a:rPr>
              <a:t>Aprovada na Assembleia Geral das Nações Unidas  16/12/1991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207216" y="5702968"/>
            <a:ext cx="8729569" cy="40011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pt-PT" sz="2000" dirty="0"/>
              <a:t>INDEPENDÊNCIA; PARTICIPAÇÃO: ASSISTÊNCIA; REALIZAÇÂO PESSOAL; DIGNIDADE</a:t>
            </a:r>
          </a:p>
        </p:txBody>
      </p:sp>
    </p:spTree>
    <p:extLst>
      <p:ext uri="{BB962C8B-B14F-4D97-AF65-F5344CB8AC3E}">
        <p14:creationId xmlns:p14="http://schemas.microsoft.com/office/powerpoint/2010/main" val="954605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088" y="1097375"/>
            <a:ext cx="4608975" cy="2597121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937" y="4404433"/>
            <a:ext cx="3210830" cy="2232128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14938" y="4371301"/>
            <a:ext cx="3377477" cy="2298391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85939" y="385010"/>
            <a:ext cx="4626419" cy="3469814"/>
          </a:xfrm>
          <a:prstGeom prst="rect">
            <a:avLst/>
          </a:prstGeom>
        </p:spPr>
      </p:pic>
      <p:sp>
        <p:nvSpPr>
          <p:cNvPr id="6" name="Retângulo 5"/>
          <p:cNvSpPr/>
          <p:nvPr/>
        </p:nvSpPr>
        <p:spPr>
          <a:xfrm>
            <a:off x="3721768" y="3892126"/>
            <a:ext cx="5057513" cy="400110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>
            <a:spAutoFit/>
          </a:bodyPr>
          <a:lstStyle/>
          <a:p>
            <a:r>
              <a:rPr lang="pt-PT" sz="2000" dirty="0" err="1"/>
              <a:t>Acções</a:t>
            </a:r>
            <a:r>
              <a:rPr lang="pt-PT" sz="2000" dirty="0"/>
              <a:t> de sensibilização para a problemática</a:t>
            </a: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13687" y="6705587"/>
            <a:ext cx="1030313" cy="152413"/>
          </a:xfrm>
          <a:prstGeom prst="rect">
            <a:avLst/>
          </a:prstGeom>
        </p:spPr>
      </p:pic>
      <p:sp>
        <p:nvSpPr>
          <p:cNvPr id="9" name="Retângulo 8"/>
          <p:cNvSpPr/>
          <p:nvPr/>
        </p:nvSpPr>
        <p:spPr>
          <a:xfrm>
            <a:off x="118567" y="290631"/>
            <a:ext cx="3540200" cy="400110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none">
            <a:spAutoFit/>
          </a:bodyPr>
          <a:lstStyle/>
          <a:p>
            <a:pPr lvl="0"/>
            <a:r>
              <a:rPr lang="pt-PT" sz="2000" dirty="0">
                <a:latin typeface="Calibri" panose="020F0502020204030204"/>
              </a:rPr>
              <a:t>Tipologia dos serviços Prestados</a:t>
            </a:r>
          </a:p>
        </p:txBody>
      </p:sp>
    </p:spTree>
    <p:extLst>
      <p:ext uri="{BB962C8B-B14F-4D97-AF65-F5344CB8AC3E}">
        <p14:creationId xmlns:p14="http://schemas.microsoft.com/office/powerpoint/2010/main" val="428457072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3479021"/>
            <a:ext cx="3972198" cy="2979148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0644" y="0"/>
            <a:ext cx="5753356" cy="4008171"/>
          </a:xfrm>
          <a:prstGeom prst="rect">
            <a:avLst/>
          </a:prstGeom>
        </p:spPr>
      </p:pic>
      <p:sp>
        <p:nvSpPr>
          <p:cNvPr id="7" name="Retângulo 6"/>
          <p:cNvSpPr/>
          <p:nvPr/>
        </p:nvSpPr>
        <p:spPr>
          <a:xfrm>
            <a:off x="4424499" y="4494506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PT" dirty="0" err="1"/>
              <a:t>Acções</a:t>
            </a:r>
            <a:r>
              <a:rPr lang="pt-PT" dirty="0"/>
              <a:t> de divulgação do serviço</a:t>
            </a:r>
          </a:p>
          <a:p>
            <a:r>
              <a:rPr lang="pt-PT" dirty="0"/>
              <a:t>Público em geral – Espaços de grande afluência de público  </a:t>
            </a:r>
          </a:p>
          <a:p>
            <a:r>
              <a:rPr lang="pt-PT" dirty="0"/>
              <a:t>Profissionais de Saúde – Centros de saúde de Coimbra; reuniões científicas</a:t>
            </a: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13687" y="6705587"/>
            <a:ext cx="1030313" cy="152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14505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93" y="0"/>
            <a:ext cx="9144793" cy="6858594"/>
          </a:xfrm>
          <a:prstGeom prst="rect">
            <a:avLst/>
          </a:prstGeom>
        </p:spPr>
      </p:pic>
      <p:sp>
        <p:nvSpPr>
          <p:cNvPr id="2" name="CaixaDeTexto 1"/>
          <p:cNvSpPr txBox="1"/>
          <p:nvPr/>
        </p:nvSpPr>
        <p:spPr>
          <a:xfrm>
            <a:off x="378691" y="323273"/>
            <a:ext cx="3540200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pt-PT" sz="2000" dirty="0">
                <a:solidFill>
                  <a:schemeClr val="bg1"/>
                </a:solidFill>
              </a:rPr>
              <a:t>Tipologia dos serviços Prestados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305548" y="1015878"/>
            <a:ext cx="5477163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pt-PT" dirty="0">
                <a:solidFill>
                  <a:schemeClr val="bg1"/>
                </a:solidFill>
              </a:rPr>
              <a:t>A</a:t>
            </a:r>
            <a:r>
              <a:rPr lang="pt-PT" sz="2000" dirty="0">
                <a:solidFill>
                  <a:schemeClr val="bg1"/>
                </a:solidFill>
              </a:rPr>
              <a:t>tendimento telefónico, presencial, email</a:t>
            </a:r>
          </a:p>
        </p:txBody>
      </p:sp>
      <p:sp>
        <p:nvSpPr>
          <p:cNvPr id="9" name="Retângulo 8"/>
          <p:cNvSpPr/>
          <p:nvPr/>
        </p:nvSpPr>
        <p:spPr>
          <a:xfrm>
            <a:off x="305548" y="1708483"/>
            <a:ext cx="7978760" cy="1015663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lvl="0"/>
            <a:r>
              <a:rPr lang="pt-PT" sz="2000" dirty="0">
                <a:solidFill>
                  <a:schemeClr val="bg1"/>
                </a:solidFill>
              </a:rPr>
              <a:t>Receber chamadas telefónicas para uma escuta </a:t>
            </a:r>
            <a:r>
              <a:rPr lang="pt-PT" sz="2000" dirty="0" err="1">
                <a:solidFill>
                  <a:schemeClr val="bg1"/>
                </a:solidFill>
              </a:rPr>
              <a:t>activa</a:t>
            </a:r>
            <a:r>
              <a:rPr lang="pt-PT" sz="2000" dirty="0">
                <a:solidFill>
                  <a:schemeClr val="bg1"/>
                </a:solidFill>
              </a:rPr>
              <a:t>, esclarecimento e apoio a vítimas de violência, através do telefone (800 990 100), que garante o anonimato das pessoas que apelam.</a:t>
            </a:r>
          </a:p>
        </p:txBody>
      </p:sp>
      <p:sp>
        <p:nvSpPr>
          <p:cNvPr id="10" name="Retângulo 9"/>
          <p:cNvSpPr/>
          <p:nvPr/>
        </p:nvSpPr>
        <p:spPr>
          <a:xfrm>
            <a:off x="305548" y="3421763"/>
            <a:ext cx="8072544" cy="707886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lvl="0"/>
            <a:r>
              <a:rPr lang="pt-PT" sz="2000" dirty="0">
                <a:solidFill>
                  <a:schemeClr val="bg1"/>
                </a:solidFill>
              </a:rPr>
              <a:t>Realizar atendimentos </a:t>
            </a:r>
            <a:r>
              <a:rPr lang="pt-PT" sz="2000" dirty="0" err="1">
                <a:solidFill>
                  <a:schemeClr val="bg1"/>
                </a:solidFill>
              </a:rPr>
              <a:t>directos</a:t>
            </a:r>
            <a:r>
              <a:rPr lang="pt-PT" sz="2000" dirty="0">
                <a:solidFill>
                  <a:schemeClr val="bg1"/>
                </a:solidFill>
              </a:rPr>
              <a:t> onde o utente poderá expor </a:t>
            </a:r>
          </a:p>
          <a:p>
            <a:pPr lvl="0"/>
            <a:r>
              <a:rPr lang="pt-PT" sz="2000" dirty="0">
                <a:solidFill>
                  <a:schemeClr val="bg1"/>
                </a:solidFill>
              </a:rPr>
              <a:t>a sua situação num atendimento personalizado ou no seu domicílio.</a:t>
            </a:r>
          </a:p>
        </p:txBody>
      </p:sp>
      <p:sp>
        <p:nvSpPr>
          <p:cNvPr id="11" name="Retângulo 10"/>
          <p:cNvSpPr/>
          <p:nvPr/>
        </p:nvSpPr>
        <p:spPr>
          <a:xfrm>
            <a:off x="305548" y="4916958"/>
            <a:ext cx="8455498" cy="1015663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lvl="0"/>
            <a:r>
              <a:rPr lang="pt-PT" sz="2000" dirty="0">
                <a:solidFill>
                  <a:schemeClr val="bg1"/>
                </a:solidFill>
              </a:rPr>
              <a:t>Promover sessões de mediação familiar para cooperar, de forma confidencial e no respeito pela família, na construção de um acordo que melhor satisfaça os interesses das pessoas envolvidas.</a:t>
            </a:r>
          </a:p>
        </p:txBody>
      </p:sp>
      <p:pic>
        <p:nvPicPr>
          <p:cNvPr id="12" name="Imagem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13687" y="6705587"/>
            <a:ext cx="1030313" cy="152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6316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4440"/>
            <a:ext cx="9143999" cy="7038646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123092" y="342899"/>
            <a:ext cx="908343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000" dirty="0"/>
              <a:t>Existe ainda um enorme muro de silêncio e passividade </a:t>
            </a:r>
          </a:p>
          <a:p>
            <a:r>
              <a:rPr lang="pt-PT" sz="2000" dirty="0"/>
              <a:t>perante os maus-tratos à pessoa idosa particularmente, na gestão da sua vida pessoal </a:t>
            </a:r>
          </a:p>
          <a:p>
            <a:r>
              <a:rPr lang="pt-PT" sz="2000" dirty="0"/>
              <a:t>e dos seus bens, a qual é muitas vezes decidida por familiares </a:t>
            </a:r>
          </a:p>
          <a:p>
            <a:r>
              <a:rPr lang="pt-PT" sz="2000" dirty="0"/>
              <a:t>sem o consentimento explícito do idoso, ou sem o seu conhecimento. 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263769" y="4457700"/>
            <a:ext cx="596233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2000" dirty="0"/>
              <a:t>Enredados na sua fragilidade e crescente dependência, </a:t>
            </a:r>
          </a:p>
          <a:p>
            <a:r>
              <a:rPr lang="pt-PT" sz="2000" dirty="0"/>
              <a:t>as pessoas idosas são frequentemente vítimas de teias</a:t>
            </a:r>
          </a:p>
          <a:p>
            <a:r>
              <a:rPr lang="pt-PT" sz="2000" dirty="0"/>
              <a:t> complexas de relações de poder familiares,</a:t>
            </a:r>
          </a:p>
          <a:p>
            <a:r>
              <a:rPr lang="pt-PT" sz="2000" dirty="0"/>
              <a:t> de delapidação, apropriação ou disputa de bens. </a:t>
            </a: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13686" y="6781793"/>
            <a:ext cx="1030313" cy="152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9542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0"/>
            <a:ext cx="9144840" cy="6857370"/>
          </a:xfrm>
          <a:prstGeom prst="rect">
            <a:avLst/>
          </a:prstGeom>
        </p:spPr>
      </p:pic>
      <p:sp>
        <p:nvSpPr>
          <p:cNvPr id="2" name="CaixaDeTexto 1"/>
          <p:cNvSpPr txBox="1"/>
          <p:nvPr/>
        </p:nvSpPr>
        <p:spPr>
          <a:xfrm>
            <a:off x="0" y="250790"/>
            <a:ext cx="9299597" cy="40934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2000" dirty="0" err="1">
                <a:solidFill>
                  <a:schemeClr val="bg1"/>
                </a:solidFill>
              </a:rPr>
              <a:t>Co-organização</a:t>
            </a:r>
            <a:r>
              <a:rPr lang="pt-PT" sz="2000" dirty="0">
                <a:solidFill>
                  <a:schemeClr val="bg1"/>
                </a:solidFill>
              </a:rPr>
              <a:t> do VI Encontro do Grupo Violência </a:t>
            </a:r>
          </a:p>
          <a:p>
            <a:r>
              <a:rPr lang="pt-PT" sz="2000" dirty="0">
                <a:solidFill>
                  <a:schemeClr val="bg1"/>
                </a:solidFill>
              </a:rPr>
              <a:t>“Proximidade, Intimidade, Intencionalidade e Violência ;  </a:t>
            </a:r>
          </a:p>
          <a:p>
            <a:r>
              <a:rPr lang="pt-PT" sz="2000" dirty="0">
                <a:solidFill>
                  <a:schemeClr val="bg1"/>
                </a:solidFill>
              </a:rPr>
              <a:t> Representação e participação na Agência do Trauma – subgrupo Violência contra Idosos</a:t>
            </a:r>
          </a:p>
          <a:p>
            <a:r>
              <a:rPr lang="pt-PT" sz="2000" dirty="0">
                <a:solidFill>
                  <a:schemeClr val="bg1"/>
                </a:solidFill>
              </a:rPr>
              <a:t>Integração do Serviço na Rede Nacional de Apoio a Vitimas da Comissão para </a:t>
            </a:r>
          </a:p>
          <a:p>
            <a:r>
              <a:rPr lang="pt-PT" sz="2000" dirty="0">
                <a:solidFill>
                  <a:schemeClr val="bg1"/>
                </a:solidFill>
              </a:rPr>
              <a:t>a Igualdade de Género ;</a:t>
            </a:r>
          </a:p>
          <a:p>
            <a:r>
              <a:rPr lang="pt-PT" sz="2000" dirty="0">
                <a:solidFill>
                  <a:schemeClr val="bg1"/>
                </a:solidFill>
              </a:rPr>
              <a:t>Realização de </a:t>
            </a:r>
            <a:r>
              <a:rPr lang="pt-PT" sz="2000" dirty="0" err="1">
                <a:solidFill>
                  <a:schemeClr val="bg1"/>
                </a:solidFill>
              </a:rPr>
              <a:t>acções</a:t>
            </a:r>
            <a:r>
              <a:rPr lang="pt-PT" sz="2000" dirty="0">
                <a:solidFill>
                  <a:schemeClr val="bg1"/>
                </a:solidFill>
              </a:rPr>
              <a:t> de sensibilização e de formação a </a:t>
            </a:r>
          </a:p>
          <a:p>
            <a:r>
              <a:rPr lang="pt-PT" sz="2000" dirty="0">
                <a:solidFill>
                  <a:schemeClr val="bg1"/>
                </a:solidFill>
              </a:rPr>
              <a:t>técnicos superiores das Ciências Sociais ;</a:t>
            </a:r>
          </a:p>
          <a:p>
            <a:r>
              <a:rPr lang="pt-PT" sz="2000" dirty="0">
                <a:solidFill>
                  <a:schemeClr val="bg1"/>
                </a:solidFill>
              </a:rPr>
              <a:t>	</a:t>
            </a:r>
          </a:p>
          <a:p>
            <a:r>
              <a:rPr lang="pt-PT" sz="2000" dirty="0">
                <a:solidFill>
                  <a:schemeClr val="bg1"/>
                </a:solidFill>
              </a:rPr>
              <a:t>Realização de Formação profissional aos elementos da equipa ;</a:t>
            </a:r>
          </a:p>
          <a:p>
            <a:r>
              <a:rPr lang="pt-PT" sz="2000" dirty="0">
                <a:solidFill>
                  <a:schemeClr val="bg1"/>
                </a:solidFill>
              </a:rPr>
              <a:t>	</a:t>
            </a:r>
          </a:p>
          <a:p>
            <a:r>
              <a:rPr lang="pt-PT" sz="2000" dirty="0">
                <a:solidFill>
                  <a:schemeClr val="bg1"/>
                </a:solidFill>
              </a:rPr>
              <a:t>Reelaboração do “Processo Único da Vítima”;</a:t>
            </a:r>
          </a:p>
          <a:p>
            <a:r>
              <a:rPr lang="pt-PT" sz="2000" dirty="0">
                <a:solidFill>
                  <a:schemeClr val="bg1"/>
                </a:solidFill>
              </a:rPr>
              <a:t>Construção de base de dados;</a:t>
            </a:r>
          </a:p>
          <a:p>
            <a:endParaRPr lang="pt-PT" sz="2000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69357" y="6692058"/>
            <a:ext cx="874643" cy="165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92192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7447" y="181901"/>
            <a:ext cx="6285330" cy="6439677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12617" y="6621578"/>
            <a:ext cx="1030313" cy="152413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3266831" y="1469292"/>
            <a:ext cx="2157045" cy="719016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5" name="CaixaDeTexto 4"/>
          <p:cNvSpPr txBox="1"/>
          <p:nvPr/>
        </p:nvSpPr>
        <p:spPr>
          <a:xfrm>
            <a:off x="298083" y="2829168"/>
            <a:ext cx="10695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>
                <a:solidFill>
                  <a:schemeClr val="bg1"/>
                </a:solidFill>
              </a:rPr>
              <a:t>Setembro</a:t>
            </a:r>
          </a:p>
          <a:p>
            <a:r>
              <a:rPr lang="pt-PT" dirty="0">
                <a:solidFill>
                  <a:schemeClr val="bg1"/>
                </a:solidFill>
              </a:rPr>
              <a:t>2015</a:t>
            </a:r>
          </a:p>
        </p:txBody>
      </p:sp>
    </p:spTree>
    <p:extLst>
      <p:ext uri="{BB962C8B-B14F-4D97-AF65-F5344CB8AC3E}">
        <p14:creationId xmlns:p14="http://schemas.microsoft.com/office/powerpoint/2010/main" val="249489506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985" y="789354"/>
            <a:ext cx="7857478" cy="3962400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13687" y="6705587"/>
            <a:ext cx="1030313" cy="152413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2061" y="2343628"/>
            <a:ext cx="6865883" cy="2314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274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1695" y="429508"/>
            <a:ext cx="6480610" cy="5998984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13687" y="6705587"/>
            <a:ext cx="1030313" cy="152413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9510" y="642492"/>
            <a:ext cx="6533515" cy="2202307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1477108" y="4314092"/>
            <a:ext cx="6395917" cy="172720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39982601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11896"/>
            <a:ext cx="9144793" cy="6834208"/>
          </a:xfrm>
          <a:prstGeom prst="rect">
            <a:avLst/>
          </a:prstGeom>
        </p:spPr>
      </p:pic>
      <p:sp>
        <p:nvSpPr>
          <p:cNvPr id="9" name="CaixaDeTexto 8"/>
          <p:cNvSpPr txBox="1"/>
          <p:nvPr/>
        </p:nvSpPr>
        <p:spPr>
          <a:xfrm>
            <a:off x="617838" y="617838"/>
            <a:ext cx="12009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/>
              <a:t>1,5 ANOS</a:t>
            </a:r>
          </a:p>
          <a:p>
            <a:r>
              <a:rPr lang="pt-PT" dirty="0"/>
              <a:t>250 apelos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3566984" y="840259"/>
            <a:ext cx="47489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/>
              <a:t>94 processos por Violência contra a Pessoa Idosa</a:t>
            </a:r>
          </a:p>
          <a:p>
            <a:r>
              <a:rPr lang="pt-PT" dirty="0"/>
              <a:t>530 contactos</a:t>
            </a:r>
          </a:p>
        </p:txBody>
      </p:sp>
    </p:spTree>
    <p:extLst>
      <p:ext uri="{BB962C8B-B14F-4D97-AF65-F5344CB8AC3E}">
        <p14:creationId xmlns:p14="http://schemas.microsoft.com/office/powerpoint/2010/main" val="400698740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444" y="333187"/>
            <a:ext cx="3961983" cy="2971487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6229" y="333186"/>
            <a:ext cx="3961982" cy="2971487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2306" y="3747368"/>
            <a:ext cx="3875898" cy="2906924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1444" y="3747368"/>
            <a:ext cx="3879347" cy="2906924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13687" y="6701171"/>
            <a:ext cx="1030313" cy="152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62617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08" y="0"/>
            <a:ext cx="9144000" cy="6858000"/>
          </a:xfrm>
          <a:prstGeom prst="rect">
            <a:avLst/>
          </a:prstGeom>
        </p:spPr>
      </p:pic>
      <p:sp>
        <p:nvSpPr>
          <p:cNvPr id="5" name="Retângulo 4"/>
          <p:cNvSpPr/>
          <p:nvPr/>
        </p:nvSpPr>
        <p:spPr>
          <a:xfrm>
            <a:off x="175846" y="798865"/>
            <a:ext cx="745239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pt-PT" sz="2000" dirty="0">
                <a:solidFill>
                  <a:prstClr val="white"/>
                </a:solidFill>
              </a:rPr>
              <a:t>Contactar a rede formal da pessoa idosa </a:t>
            </a:r>
          </a:p>
          <a:p>
            <a:pPr lvl="0"/>
            <a:r>
              <a:rPr lang="pt-PT" sz="2000" dirty="0">
                <a:solidFill>
                  <a:prstClr val="white"/>
                </a:solidFill>
              </a:rPr>
              <a:t>Informar da situação, pedir avaliação, solicitar informação</a:t>
            </a:r>
          </a:p>
          <a:p>
            <a:pPr lvl="0"/>
            <a:r>
              <a:rPr lang="pt-PT" sz="2000" dirty="0">
                <a:solidFill>
                  <a:prstClr val="white"/>
                </a:solidFill>
              </a:rPr>
              <a:t>Monitorizar o </a:t>
            </a:r>
            <a:r>
              <a:rPr lang="pt-PT" sz="2000" dirty="0" err="1">
                <a:solidFill>
                  <a:prstClr val="white"/>
                </a:solidFill>
              </a:rPr>
              <a:t>feed</a:t>
            </a:r>
            <a:r>
              <a:rPr lang="pt-PT" sz="2000" dirty="0">
                <a:solidFill>
                  <a:prstClr val="white"/>
                </a:solidFill>
              </a:rPr>
              <a:t> </a:t>
            </a:r>
            <a:r>
              <a:rPr lang="pt-PT" sz="2000" dirty="0" err="1">
                <a:solidFill>
                  <a:prstClr val="white"/>
                </a:solidFill>
              </a:rPr>
              <a:t>back</a:t>
            </a:r>
            <a:r>
              <a:rPr lang="pt-PT" sz="2000" dirty="0">
                <a:solidFill>
                  <a:prstClr val="white"/>
                </a:solidFill>
              </a:rPr>
              <a:t> dado</a:t>
            </a:r>
          </a:p>
          <a:p>
            <a:pPr lvl="0"/>
            <a:r>
              <a:rPr lang="pt-PT" sz="2000" dirty="0">
                <a:solidFill>
                  <a:prstClr val="white"/>
                </a:solidFill>
              </a:rPr>
              <a:t>Denúncia para o Ministério Público</a:t>
            </a:r>
          </a:p>
          <a:p>
            <a:pPr lvl="0"/>
            <a:r>
              <a:rPr lang="pt-PT" sz="2000" dirty="0">
                <a:solidFill>
                  <a:prstClr val="white"/>
                </a:solidFill>
              </a:rPr>
              <a:t>Solicitar ajuda à Procuradoria -Geral Distrital de Coimbra</a:t>
            </a:r>
          </a:p>
          <a:p>
            <a:pPr lvl="0"/>
            <a:r>
              <a:rPr lang="pt-PT" sz="2000" dirty="0">
                <a:solidFill>
                  <a:prstClr val="white"/>
                </a:solidFill>
              </a:rPr>
              <a:t>Reuniões periódicas com a Procuradoria-Geral Distrital de Coimbra</a:t>
            </a: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13687" y="6705587"/>
            <a:ext cx="1030313" cy="152413"/>
          </a:xfrm>
          <a:prstGeom prst="rect">
            <a:avLst/>
          </a:prstGeom>
        </p:spPr>
      </p:pic>
      <p:sp>
        <p:nvSpPr>
          <p:cNvPr id="8" name="Retângulo 7"/>
          <p:cNvSpPr/>
          <p:nvPr/>
        </p:nvSpPr>
        <p:spPr>
          <a:xfrm>
            <a:off x="74246" y="5891910"/>
            <a:ext cx="6756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pt-PT" sz="2000" dirty="0">
                <a:solidFill>
                  <a:prstClr val="black"/>
                </a:solidFill>
              </a:rPr>
              <a:t>Reuniões periódicas com a Procuradoria Geral Distrital de Coimbra</a:t>
            </a:r>
          </a:p>
        </p:txBody>
      </p:sp>
    </p:spTree>
    <p:extLst>
      <p:ext uri="{BB962C8B-B14F-4D97-AF65-F5344CB8AC3E}">
        <p14:creationId xmlns:p14="http://schemas.microsoft.com/office/powerpoint/2010/main" val="35615951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CaixaDeTexto 1"/>
          <p:cNvSpPr txBox="1"/>
          <p:nvPr/>
        </p:nvSpPr>
        <p:spPr>
          <a:xfrm>
            <a:off x="632590" y="1319673"/>
            <a:ext cx="78997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>
                <a:solidFill>
                  <a:schemeClr val="bg1"/>
                </a:solidFill>
              </a:rPr>
              <a:t>Elencar e </a:t>
            </a:r>
            <a:r>
              <a:rPr lang="pt-PT" dirty="0" err="1">
                <a:solidFill>
                  <a:schemeClr val="bg1"/>
                </a:solidFill>
              </a:rPr>
              <a:t>activar</a:t>
            </a:r>
            <a:r>
              <a:rPr lang="pt-PT" dirty="0">
                <a:solidFill>
                  <a:schemeClr val="bg1"/>
                </a:solidFill>
              </a:rPr>
              <a:t> a comunicação entre sectores serviços que têm um papel central </a:t>
            </a:r>
          </a:p>
          <a:p>
            <a:r>
              <a:rPr lang="pt-PT" dirty="0">
                <a:solidFill>
                  <a:schemeClr val="bg1"/>
                </a:solidFill>
              </a:rPr>
              <a:t>na prevenção, identificação e intervenção na </a:t>
            </a:r>
            <a:r>
              <a:rPr lang="pt-PT" dirty="0" err="1">
                <a:solidFill>
                  <a:schemeClr val="bg1"/>
                </a:solidFill>
              </a:rPr>
              <a:t>Violênca</a:t>
            </a:r>
            <a:r>
              <a:rPr lang="pt-PT" dirty="0">
                <a:solidFill>
                  <a:schemeClr val="bg1"/>
                </a:solidFill>
              </a:rPr>
              <a:t> Contra a Pessoa Idosa 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632590" y="2497664"/>
            <a:ext cx="50344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>
                <a:solidFill>
                  <a:schemeClr val="bg1"/>
                </a:solidFill>
              </a:rPr>
              <a:t>Elaborar Mapa de rede de Serviços da Pessoa Idosa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632590" y="3191007"/>
            <a:ext cx="84515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>
                <a:solidFill>
                  <a:schemeClr val="bg1"/>
                </a:solidFill>
              </a:rPr>
              <a:t>Sinalizar e pedir a intervenção célere dos serviços identificados considerados pertinentes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632590" y="3917587"/>
            <a:ext cx="81942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>
                <a:solidFill>
                  <a:schemeClr val="bg1"/>
                </a:solidFill>
              </a:rPr>
              <a:t>Agilizar a comunicação entre diferentes serviços, saúde, segurança social, justiça, IPSS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632590" y="4704427"/>
            <a:ext cx="32362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>
                <a:solidFill>
                  <a:schemeClr val="bg1"/>
                </a:solidFill>
              </a:rPr>
              <a:t>Denunciar  ao Ministério Público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650735" y="5211941"/>
            <a:ext cx="800089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err="1">
                <a:solidFill>
                  <a:schemeClr val="bg1"/>
                </a:solidFill>
              </a:rPr>
              <a:t>Feed</a:t>
            </a:r>
            <a:r>
              <a:rPr lang="pt-PT" dirty="0">
                <a:solidFill>
                  <a:schemeClr val="bg1"/>
                </a:solidFill>
              </a:rPr>
              <a:t> </a:t>
            </a:r>
            <a:r>
              <a:rPr lang="pt-PT" dirty="0" err="1">
                <a:solidFill>
                  <a:schemeClr val="bg1"/>
                </a:solidFill>
              </a:rPr>
              <a:t>back</a:t>
            </a:r>
            <a:r>
              <a:rPr lang="pt-PT" dirty="0">
                <a:solidFill>
                  <a:schemeClr val="bg1"/>
                </a:solidFill>
              </a:rPr>
              <a:t> </a:t>
            </a:r>
            <a:r>
              <a:rPr lang="pt-PT" dirty="0" err="1">
                <a:solidFill>
                  <a:schemeClr val="bg1"/>
                </a:solidFill>
              </a:rPr>
              <a:t>actualizado</a:t>
            </a:r>
            <a:r>
              <a:rPr lang="pt-PT" dirty="0">
                <a:solidFill>
                  <a:schemeClr val="bg1"/>
                </a:solidFill>
              </a:rPr>
              <a:t> das abordagens multissectoriais – organizar e coordenar </a:t>
            </a:r>
            <a:r>
              <a:rPr lang="pt-PT" dirty="0" err="1">
                <a:solidFill>
                  <a:schemeClr val="bg1"/>
                </a:solidFill>
              </a:rPr>
              <a:t>acções</a:t>
            </a:r>
            <a:r>
              <a:rPr lang="pt-PT" dirty="0">
                <a:solidFill>
                  <a:schemeClr val="bg1"/>
                </a:solidFill>
              </a:rPr>
              <a:t> desenvolvidas pelos serviços, comunicando, em tempo real e útil o que está a ser feito e o que ainda será necessário fazer.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632590" y="234015"/>
            <a:ext cx="7323471" cy="646331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pt-PT" dirty="0"/>
              <a:t>SOS PESSSOA IDOSA – </a:t>
            </a:r>
            <a:r>
              <a:rPr lang="pt-PT" dirty="0" err="1"/>
              <a:t>activa</a:t>
            </a:r>
            <a:r>
              <a:rPr lang="pt-PT" dirty="0"/>
              <a:t> os serviços da Pessoa Idosa servindo de canal de comunicação entre eles </a:t>
            </a:r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13687" y="6705587"/>
            <a:ext cx="1030313" cy="152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8254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/>
      <p:bldP spid="7" grpId="0"/>
      <p:bldP spid="8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2766647" y="1711569"/>
            <a:ext cx="34920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/>
              <a:t>Educação para os direitos humanos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2485292" y="2305538"/>
            <a:ext cx="37691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/>
              <a:t>Mudança da moratória social do idoso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2172677" y="2997646"/>
            <a:ext cx="50883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/>
              <a:t>Sensibilização para a Violência contra a Pessoa Idosa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2172677" y="3740108"/>
            <a:ext cx="548970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/>
              <a:t>Cooperação entre diferentes sectores – Saúde, Justiça,</a:t>
            </a:r>
          </a:p>
          <a:p>
            <a:r>
              <a:rPr lang="pt-PT" dirty="0"/>
              <a:t> Segurança Social – vasos comunicantes, bases de dados </a:t>
            </a:r>
          </a:p>
          <a:p>
            <a:r>
              <a:rPr lang="pt-PT" dirty="0"/>
              <a:t>conjunta, Plataforma comum para a Violência.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3121600" y="4980408"/>
            <a:ext cx="30166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/>
              <a:t>Alteração legislativa do </a:t>
            </a:r>
            <a:r>
              <a:rPr lang="pt-PT" dirty="0" err="1"/>
              <a:t>actual</a:t>
            </a:r>
            <a:r>
              <a:rPr lang="pt-PT" dirty="0"/>
              <a:t> </a:t>
            </a:r>
          </a:p>
          <a:p>
            <a:r>
              <a:rPr lang="pt-PT" dirty="0"/>
              <a:t>Código Civil.</a:t>
            </a: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13687" y="6705587"/>
            <a:ext cx="1030313" cy="152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6335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8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CaixaDeTexto 1"/>
          <p:cNvSpPr txBox="1"/>
          <p:nvPr/>
        </p:nvSpPr>
        <p:spPr>
          <a:xfrm>
            <a:off x="414215" y="664308"/>
            <a:ext cx="57461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>
                <a:solidFill>
                  <a:schemeClr val="bg1"/>
                </a:solidFill>
              </a:rPr>
              <a:t>Era uma vez um grupo de pessoas que tinham por nomes</a:t>
            </a:r>
          </a:p>
          <a:p>
            <a:r>
              <a:rPr lang="pt-PT" b="1" i="1" dirty="0">
                <a:solidFill>
                  <a:schemeClr val="bg1"/>
                </a:solidFill>
              </a:rPr>
              <a:t>Ninguém, Alguém, Não Importa Quem, Todos e Cada Um.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492369" y="2032000"/>
            <a:ext cx="78332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>
                <a:solidFill>
                  <a:schemeClr val="bg1"/>
                </a:solidFill>
              </a:rPr>
              <a:t>Havia uma tarefa importante a cumprir e </a:t>
            </a:r>
            <a:r>
              <a:rPr lang="pt-PT" b="1" i="1" dirty="0">
                <a:solidFill>
                  <a:schemeClr val="bg1"/>
                </a:solidFill>
              </a:rPr>
              <a:t>Todos</a:t>
            </a:r>
            <a:r>
              <a:rPr lang="pt-PT" dirty="0">
                <a:solidFill>
                  <a:schemeClr val="bg1"/>
                </a:solidFill>
              </a:rPr>
              <a:t> estava (m) certo(s) que </a:t>
            </a:r>
            <a:r>
              <a:rPr lang="pt-PT" b="1" i="1" dirty="0">
                <a:solidFill>
                  <a:schemeClr val="bg1"/>
                </a:solidFill>
              </a:rPr>
              <a:t>Alguém</a:t>
            </a:r>
            <a:r>
              <a:rPr lang="pt-PT" dirty="0">
                <a:solidFill>
                  <a:schemeClr val="bg1"/>
                </a:solidFill>
              </a:rPr>
              <a:t> se </a:t>
            </a:r>
          </a:p>
          <a:p>
            <a:r>
              <a:rPr lang="pt-PT" dirty="0">
                <a:solidFill>
                  <a:schemeClr val="bg1"/>
                </a:solidFill>
              </a:rPr>
              <a:t>ocuparia dela.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492369" y="3149600"/>
            <a:ext cx="67377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b="1" i="1" dirty="0">
                <a:solidFill>
                  <a:schemeClr val="bg1"/>
                </a:solidFill>
              </a:rPr>
              <a:t>Não Importa Quem </a:t>
            </a:r>
            <a:r>
              <a:rPr lang="pt-PT" dirty="0">
                <a:solidFill>
                  <a:schemeClr val="bg1"/>
                </a:solidFill>
              </a:rPr>
              <a:t>tê-la-ia feito mas </a:t>
            </a:r>
            <a:r>
              <a:rPr lang="pt-PT" b="1" i="1" dirty="0">
                <a:solidFill>
                  <a:schemeClr val="bg1"/>
                </a:solidFill>
              </a:rPr>
              <a:t>Ninguém </a:t>
            </a:r>
            <a:r>
              <a:rPr lang="pt-PT" dirty="0">
                <a:solidFill>
                  <a:schemeClr val="bg1"/>
                </a:solidFill>
              </a:rPr>
              <a:t>não se disponibilizou.</a:t>
            </a:r>
          </a:p>
          <a:p>
            <a:r>
              <a:rPr lang="pt-PT" b="1" i="1" dirty="0">
                <a:solidFill>
                  <a:schemeClr val="bg1"/>
                </a:solidFill>
              </a:rPr>
              <a:t>Alguém </a:t>
            </a:r>
            <a:r>
              <a:rPr lang="pt-PT" dirty="0">
                <a:solidFill>
                  <a:schemeClr val="bg1"/>
                </a:solidFill>
              </a:rPr>
              <a:t>aborreceu-se já que se tratava de uma tarefa de </a:t>
            </a:r>
            <a:r>
              <a:rPr lang="pt-PT" b="1" i="1" dirty="0">
                <a:solidFill>
                  <a:schemeClr val="bg1"/>
                </a:solidFill>
              </a:rPr>
              <a:t>Todos.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414215" y="4439138"/>
            <a:ext cx="81955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b="1" i="1" dirty="0">
                <a:solidFill>
                  <a:schemeClr val="bg1"/>
                </a:solidFill>
              </a:rPr>
              <a:t>Cada Um </a:t>
            </a:r>
            <a:r>
              <a:rPr lang="pt-PT" dirty="0">
                <a:solidFill>
                  <a:schemeClr val="bg1"/>
                </a:solidFill>
              </a:rPr>
              <a:t>pensou que </a:t>
            </a:r>
            <a:r>
              <a:rPr lang="pt-PT" b="1" i="1" dirty="0">
                <a:solidFill>
                  <a:schemeClr val="bg1"/>
                </a:solidFill>
              </a:rPr>
              <a:t>Não Importa Quem </a:t>
            </a:r>
            <a:r>
              <a:rPr lang="pt-PT" dirty="0">
                <a:solidFill>
                  <a:schemeClr val="bg1"/>
                </a:solidFill>
              </a:rPr>
              <a:t>poderia Tê-la feito mas </a:t>
            </a:r>
            <a:r>
              <a:rPr lang="pt-PT" b="1" i="1" dirty="0">
                <a:solidFill>
                  <a:schemeClr val="bg1"/>
                </a:solidFill>
              </a:rPr>
              <a:t>Ninguém</a:t>
            </a:r>
            <a:r>
              <a:rPr lang="pt-PT" dirty="0">
                <a:solidFill>
                  <a:schemeClr val="bg1"/>
                </a:solidFill>
              </a:rPr>
              <a:t> percebeu</a:t>
            </a:r>
          </a:p>
          <a:p>
            <a:r>
              <a:rPr lang="pt-PT" dirty="0">
                <a:solidFill>
                  <a:schemeClr val="bg1"/>
                </a:solidFill>
              </a:rPr>
              <a:t>que </a:t>
            </a:r>
            <a:r>
              <a:rPr lang="pt-PT" b="1" i="1" dirty="0">
                <a:solidFill>
                  <a:schemeClr val="bg1"/>
                </a:solidFill>
              </a:rPr>
              <a:t>Todos</a:t>
            </a:r>
            <a:r>
              <a:rPr lang="pt-PT" dirty="0">
                <a:solidFill>
                  <a:schemeClr val="bg1"/>
                </a:solidFill>
              </a:rPr>
              <a:t> não o faria (m).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492369" y="5556738"/>
            <a:ext cx="78791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>
                <a:solidFill>
                  <a:schemeClr val="bg1"/>
                </a:solidFill>
              </a:rPr>
              <a:t>Daqui resultou que </a:t>
            </a:r>
            <a:r>
              <a:rPr lang="pt-PT" b="1" i="1" dirty="0">
                <a:solidFill>
                  <a:schemeClr val="bg1"/>
                </a:solidFill>
              </a:rPr>
              <a:t>Cada Um </a:t>
            </a:r>
            <a:r>
              <a:rPr lang="pt-PT" dirty="0">
                <a:solidFill>
                  <a:schemeClr val="bg1"/>
                </a:solidFill>
              </a:rPr>
              <a:t>acusou </a:t>
            </a:r>
            <a:r>
              <a:rPr lang="pt-PT" b="1" i="1" dirty="0">
                <a:solidFill>
                  <a:schemeClr val="bg1"/>
                </a:solidFill>
              </a:rPr>
              <a:t>Alguém</a:t>
            </a:r>
            <a:r>
              <a:rPr lang="pt-PT" dirty="0">
                <a:solidFill>
                  <a:schemeClr val="bg1"/>
                </a:solidFill>
              </a:rPr>
              <a:t>, já que </a:t>
            </a:r>
            <a:r>
              <a:rPr lang="pt-PT" b="1" i="1" dirty="0">
                <a:solidFill>
                  <a:schemeClr val="bg1"/>
                </a:solidFill>
              </a:rPr>
              <a:t>Ninguém</a:t>
            </a:r>
            <a:r>
              <a:rPr lang="pt-PT" dirty="0">
                <a:solidFill>
                  <a:schemeClr val="bg1"/>
                </a:solidFill>
              </a:rPr>
              <a:t> não fez a tarefa que </a:t>
            </a:r>
          </a:p>
          <a:p>
            <a:r>
              <a:rPr lang="pt-PT" b="1" i="1" dirty="0">
                <a:solidFill>
                  <a:schemeClr val="bg1"/>
                </a:solidFill>
              </a:rPr>
              <a:t>Não Importa Quem </a:t>
            </a:r>
            <a:r>
              <a:rPr lang="pt-PT" dirty="0">
                <a:solidFill>
                  <a:schemeClr val="bg1"/>
                </a:solidFill>
              </a:rPr>
              <a:t>poderia ter realizado.</a:t>
            </a: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13687" y="6705587"/>
            <a:ext cx="1030313" cy="152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0831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3" grpId="0"/>
      <p:bldP spid="4" grpId="0" build="p"/>
      <p:bldP spid="5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492369" y="347227"/>
            <a:ext cx="4572000" cy="1015663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r>
              <a:rPr lang="pt-PT" sz="2000" dirty="0"/>
              <a:t>Ausência de consenso relativamente à definição conceptual e operacional da</a:t>
            </a:r>
          </a:p>
          <a:p>
            <a:r>
              <a:rPr lang="pt-PT" sz="2000" dirty="0"/>
              <a:t>violência contra a pessoa idosa.</a:t>
            </a:r>
          </a:p>
        </p:txBody>
      </p:sp>
      <p:sp>
        <p:nvSpPr>
          <p:cNvPr id="4" name="Retângulo 3"/>
          <p:cNvSpPr/>
          <p:nvPr/>
        </p:nvSpPr>
        <p:spPr>
          <a:xfrm>
            <a:off x="4501662" y="1408920"/>
            <a:ext cx="4572000" cy="707886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r>
              <a:rPr lang="pt-PT" sz="2000" dirty="0"/>
              <a:t>Problemática é </a:t>
            </a:r>
            <a:r>
              <a:rPr lang="pt-PT" sz="2000" dirty="0" err="1"/>
              <a:t>objecto</a:t>
            </a:r>
            <a:r>
              <a:rPr lang="pt-PT" sz="2000" dirty="0"/>
              <a:t> científico muito recente. 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13687" y="6705587"/>
            <a:ext cx="1030313" cy="152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286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43889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13687" y="6705587"/>
            <a:ext cx="1030313" cy="152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75240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elvet Underground-I'll Be Your Mirror from Velvet Underground and Nico LP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4" y="0"/>
            <a:ext cx="9144000" cy="6858000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593970" y="570523"/>
            <a:ext cx="353635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/>
              <a:t>Cada um de nós é responsável </a:t>
            </a:r>
          </a:p>
          <a:p>
            <a:r>
              <a:rPr lang="pt-PT" dirty="0"/>
              <a:t>pela passividade , silêncio e</a:t>
            </a:r>
          </a:p>
          <a:p>
            <a:r>
              <a:rPr lang="pt-PT" dirty="0"/>
              <a:t>desrespeito</a:t>
            </a:r>
          </a:p>
          <a:p>
            <a:r>
              <a:rPr lang="pt-PT" dirty="0"/>
              <a:t>perante os direitos da pessoa idosa.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4900246" y="648677"/>
            <a:ext cx="356719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/>
              <a:t>Na família, na cidade, na estrada, </a:t>
            </a:r>
          </a:p>
          <a:p>
            <a:r>
              <a:rPr lang="pt-PT" dirty="0"/>
              <a:t>enquanto profissionais</a:t>
            </a:r>
          </a:p>
          <a:p>
            <a:r>
              <a:rPr lang="pt-PT" dirty="0"/>
              <a:t>temos de ter uma postura com mais</a:t>
            </a:r>
          </a:p>
          <a:p>
            <a:r>
              <a:rPr lang="pt-PT" dirty="0"/>
              <a:t>sensibilidade e pró-</a:t>
            </a:r>
            <a:r>
              <a:rPr lang="pt-PT" dirty="0" err="1"/>
              <a:t>actividade</a:t>
            </a:r>
            <a:r>
              <a:rPr lang="pt-PT" dirty="0"/>
              <a:t>.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2102338" y="4837723"/>
            <a:ext cx="7114833" cy="147732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pt-PT" dirty="0"/>
              <a:t>O Consórcio </a:t>
            </a:r>
            <a:r>
              <a:rPr lang="pt-PT"/>
              <a:t>AGEING @ Coimbra </a:t>
            </a:r>
            <a:r>
              <a:rPr lang="pt-PT" dirty="0"/>
              <a:t>pode também aqui ser um exemplo</a:t>
            </a:r>
          </a:p>
          <a:p>
            <a:r>
              <a:rPr lang="pt-PT" dirty="0"/>
              <a:t>de boas práticas, pressionando o poder político para a alteração do</a:t>
            </a:r>
          </a:p>
          <a:p>
            <a:r>
              <a:rPr lang="pt-PT" dirty="0"/>
              <a:t>Código Civil e implementando vias de comunicação entre os diferentes</a:t>
            </a:r>
          </a:p>
          <a:p>
            <a:r>
              <a:rPr lang="pt-PT" dirty="0"/>
              <a:t>Serviços/sectores, priorizando a resposta a qualquer situação de Violência</a:t>
            </a:r>
          </a:p>
          <a:p>
            <a:r>
              <a:rPr lang="pt-PT" dirty="0"/>
              <a:t>Contra a Pessoa Idosa.</a:t>
            </a: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13687" y="6705587"/>
            <a:ext cx="1030313" cy="152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2293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2844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/>
      <p:bldP spid="4" grpId="1"/>
      <p:bldP spid="5" grpId="0"/>
      <p:bldP spid="5" grpId="1"/>
      <p:bldP spid="6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elvet Underground-I'll Be Your Mirror from Velvet Underground and Nico LP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2703" y="-297"/>
            <a:ext cx="6858594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0988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723" y="-369277"/>
            <a:ext cx="7227277" cy="7227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56219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88078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03474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457200" y="634889"/>
            <a:ext cx="531055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dirty="0">
                <a:solidFill>
                  <a:prstClr val="black"/>
                </a:solidFill>
              </a:rPr>
              <a:t>“I'll be your mirror</a:t>
            </a:r>
          </a:p>
          <a:p>
            <a:pPr lvl="0"/>
            <a:r>
              <a:rPr lang="en-US" dirty="0">
                <a:solidFill>
                  <a:prstClr val="black"/>
                </a:solidFill>
              </a:rPr>
              <a:t>Reflect what you are in case you don't know</a:t>
            </a:r>
          </a:p>
          <a:p>
            <a:pPr lvl="0"/>
            <a:r>
              <a:rPr lang="en-US" dirty="0">
                <a:solidFill>
                  <a:prstClr val="black"/>
                </a:solidFill>
              </a:rPr>
              <a:t>I'll be the wind, the rain and the sunset</a:t>
            </a:r>
          </a:p>
          <a:p>
            <a:pPr lvl="0"/>
            <a:r>
              <a:rPr lang="en-US" dirty="0">
                <a:solidFill>
                  <a:prstClr val="black"/>
                </a:solidFill>
              </a:rPr>
              <a:t>The light on your door to show that you are home</a:t>
            </a:r>
          </a:p>
        </p:txBody>
      </p:sp>
    </p:spTree>
    <p:extLst>
      <p:ext uri="{BB962C8B-B14F-4D97-AF65-F5344CB8AC3E}">
        <p14:creationId xmlns:p14="http://schemas.microsoft.com/office/powerpoint/2010/main" val="96469512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4665785" y="468923"/>
            <a:ext cx="4460388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When you think the night has seen your mind</a:t>
            </a:r>
          </a:p>
          <a:p>
            <a:r>
              <a:rPr lang="en-US" dirty="0">
                <a:solidFill>
                  <a:schemeClr val="bg1"/>
                </a:solidFill>
              </a:rPr>
              <a:t>That inside you're twisted and unkind</a:t>
            </a:r>
          </a:p>
          <a:p>
            <a:r>
              <a:rPr lang="en-US" dirty="0">
                <a:solidFill>
                  <a:schemeClr val="bg1"/>
                </a:solidFill>
              </a:rPr>
              <a:t>Let me stand to show that you are blind</a:t>
            </a:r>
          </a:p>
          <a:p>
            <a:r>
              <a:rPr lang="en-US" dirty="0">
                <a:solidFill>
                  <a:schemeClr val="bg1"/>
                </a:solidFill>
              </a:rPr>
              <a:t>Please put down your hands</a:t>
            </a:r>
          </a:p>
          <a:p>
            <a:r>
              <a:rPr lang="en-US" dirty="0" err="1">
                <a:solidFill>
                  <a:schemeClr val="bg1"/>
                </a:solidFill>
              </a:rPr>
              <a:t>'Cause</a:t>
            </a:r>
            <a:r>
              <a:rPr lang="en-US" dirty="0">
                <a:solidFill>
                  <a:schemeClr val="bg1"/>
                </a:solidFill>
              </a:rPr>
              <a:t> I see you</a:t>
            </a:r>
          </a:p>
          <a:p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421660732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4634523" y="156308"/>
            <a:ext cx="440383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 find it hard to believe you don't know</a:t>
            </a:r>
          </a:p>
          <a:p>
            <a:r>
              <a:rPr lang="en-US" dirty="0"/>
              <a:t>The beauty you are</a:t>
            </a:r>
          </a:p>
          <a:p>
            <a:r>
              <a:rPr lang="en-US" dirty="0"/>
              <a:t>But if you don't, let me be your eyes</a:t>
            </a:r>
          </a:p>
          <a:p>
            <a:r>
              <a:rPr lang="en-US" dirty="0"/>
              <a:t>A hand in the darkness, so you wont be afraid</a:t>
            </a:r>
          </a:p>
          <a:p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117538933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781538" y="930031"/>
            <a:ext cx="234923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I'll be your mirror</a:t>
            </a:r>
          </a:p>
          <a:p>
            <a:r>
              <a:rPr lang="en-US" dirty="0">
                <a:solidFill>
                  <a:schemeClr val="bg1"/>
                </a:solidFill>
              </a:rPr>
              <a:t>(Reflect what you are)”</a:t>
            </a:r>
          </a:p>
          <a:p>
            <a:r>
              <a:rPr lang="en-US" dirty="0">
                <a:solidFill>
                  <a:schemeClr val="bg1"/>
                </a:solidFill>
              </a:rPr>
              <a:t>      Lou Reed</a:t>
            </a:r>
          </a:p>
        </p:txBody>
      </p:sp>
    </p:spTree>
    <p:extLst>
      <p:ext uri="{BB962C8B-B14F-4D97-AF65-F5344CB8AC3E}">
        <p14:creationId xmlns:p14="http://schemas.microsoft.com/office/powerpoint/2010/main" val="10366104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610" y="0"/>
            <a:ext cx="9190610" cy="6858000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3"/>
          <a:srcRect l="984" t="2046" b="3465"/>
          <a:stretch/>
        </p:blipFill>
        <p:spPr>
          <a:xfrm>
            <a:off x="719992" y="662353"/>
            <a:ext cx="7078704" cy="2338755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12015" y="6722805"/>
            <a:ext cx="931985" cy="135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59478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elvet Underground-I'll Be Your Mirror from Velvet Underground and Nico LP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83568" y="2732670"/>
            <a:ext cx="2267362" cy="226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3975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44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Retângulo 3"/>
          <p:cNvSpPr/>
          <p:nvPr/>
        </p:nvSpPr>
        <p:spPr>
          <a:xfrm>
            <a:off x="171450" y="227070"/>
            <a:ext cx="828675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dirty="0">
                <a:solidFill>
                  <a:schemeClr val="bg1"/>
                </a:solidFill>
              </a:rPr>
              <a:t>O homem já foi espírito e alma em oposição ao corpo,</a:t>
            </a:r>
          </a:p>
          <a:p>
            <a:r>
              <a:rPr lang="pt-PT" dirty="0">
                <a:solidFill>
                  <a:schemeClr val="bg1"/>
                </a:solidFill>
              </a:rPr>
              <a:t> o que reservava espaço privilegiado para a velhice que sabia cultivá-lo;</a:t>
            </a:r>
          </a:p>
          <a:p>
            <a:r>
              <a:rPr lang="pt-PT" dirty="0">
                <a:solidFill>
                  <a:schemeClr val="bg1"/>
                </a:solidFill>
              </a:rPr>
              <a:t> já foi razão, abrindo espaço para a modernidade que ressaltou a inteligência</a:t>
            </a:r>
          </a:p>
          <a:p>
            <a:r>
              <a:rPr lang="pt-PT" dirty="0">
                <a:solidFill>
                  <a:schemeClr val="bg1"/>
                </a:solidFill>
              </a:rPr>
              <a:t> e subtraiu o lugar dos velhos,</a:t>
            </a:r>
          </a:p>
          <a:p>
            <a:r>
              <a:rPr lang="pt-PT" dirty="0">
                <a:solidFill>
                  <a:schemeClr val="bg1"/>
                </a:solidFill>
              </a:rPr>
              <a:t> o corpo já foi máquina, a qual se desgasta com o tempo, sugerindo </a:t>
            </a:r>
          </a:p>
          <a:p>
            <a:r>
              <a:rPr lang="pt-PT" dirty="0">
                <a:solidFill>
                  <a:schemeClr val="bg1"/>
                </a:solidFill>
              </a:rPr>
              <a:t>que seja isto o que acontece com o corpo envelhecido,</a:t>
            </a:r>
          </a:p>
          <a:p>
            <a:r>
              <a:rPr lang="pt-PT" dirty="0">
                <a:solidFill>
                  <a:schemeClr val="bg1"/>
                </a:solidFill>
              </a:rPr>
              <a:t> e agora ele é mais do que nunca aparência que deve ser conquistada a qualquer custo.</a:t>
            </a:r>
          </a:p>
        </p:txBody>
      </p:sp>
    </p:spTree>
    <p:extLst>
      <p:ext uri="{BB962C8B-B14F-4D97-AF65-F5344CB8AC3E}">
        <p14:creationId xmlns:p14="http://schemas.microsoft.com/office/powerpoint/2010/main" val="17120871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726621" y="432707"/>
            <a:ext cx="77968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/>
              <a:t>na era da comunicação, ele é o elemento de ligação, </a:t>
            </a:r>
          </a:p>
          <a:p>
            <a:r>
              <a:rPr lang="pt-PT" dirty="0"/>
              <a:t>então corpo é uma forma de relacionar-se, o espaço reaberto para o corpo envelhecido, aquele que engendra relações. </a:t>
            </a:r>
          </a:p>
        </p:txBody>
      </p:sp>
    </p:spTree>
    <p:extLst>
      <p:ext uri="{BB962C8B-B14F-4D97-AF65-F5344CB8AC3E}">
        <p14:creationId xmlns:p14="http://schemas.microsoft.com/office/powerpoint/2010/main" val="40868254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506185" y="225310"/>
            <a:ext cx="819694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dirty="0"/>
              <a:t>Por isso o significado do corpo na velhice não está no que ele é,</a:t>
            </a:r>
          </a:p>
          <a:p>
            <a:r>
              <a:rPr lang="pt-PT" dirty="0"/>
              <a:t> mas no que ele representa, </a:t>
            </a:r>
          </a:p>
          <a:p>
            <a:r>
              <a:rPr lang="pt-PT" dirty="0"/>
              <a:t>ele exalta a vida e as suas inúmeras possibilidades, </a:t>
            </a:r>
          </a:p>
          <a:p>
            <a:r>
              <a:rPr lang="pt-PT" dirty="0"/>
              <a:t>mas ao mesmo tempo proclama a finitude existencial. </a:t>
            </a:r>
          </a:p>
          <a:p>
            <a:r>
              <a:rPr lang="pt-PT" sz="1600" i="1" dirty="0"/>
              <a:t>JOST BLESSMANN</a:t>
            </a:r>
          </a:p>
        </p:txBody>
      </p:sp>
    </p:spTree>
    <p:extLst>
      <p:ext uri="{BB962C8B-B14F-4D97-AF65-F5344CB8AC3E}">
        <p14:creationId xmlns:p14="http://schemas.microsoft.com/office/powerpoint/2010/main" val="40317357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775607" y="555171"/>
            <a:ext cx="62251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/>
              <a:t>Queremos ser espelho de uma nova relação com a Pessoa Idosa.</a:t>
            </a:r>
          </a:p>
          <a:p>
            <a:r>
              <a:rPr lang="pt-PT" dirty="0"/>
              <a:t>Onde se </a:t>
            </a:r>
            <a:r>
              <a:rPr lang="pt-PT" dirty="0" err="1"/>
              <a:t>reflicta</a:t>
            </a:r>
            <a:r>
              <a:rPr lang="pt-PT" dirty="0"/>
              <a:t> uma nova imagem, duma nova realidade.</a:t>
            </a:r>
          </a:p>
        </p:txBody>
      </p:sp>
    </p:spTree>
    <p:extLst>
      <p:ext uri="{BB962C8B-B14F-4D97-AF65-F5344CB8AC3E}">
        <p14:creationId xmlns:p14="http://schemas.microsoft.com/office/powerpoint/2010/main" val="41303892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264"/>
          <a:stretch/>
        </p:blipFill>
        <p:spPr>
          <a:xfrm>
            <a:off x="0" y="0"/>
            <a:ext cx="5945766" cy="6857999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9451" y="-51415"/>
            <a:ext cx="4383404" cy="646232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3964" y="811092"/>
            <a:ext cx="1054699" cy="646232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63964" y="1457324"/>
            <a:ext cx="3115326" cy="646232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63964" y="2106229"/>
            <a:ext cx="1164437" cy="646232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63964" y="2853109"/>
            <a:ext cx="1646063" cy="646232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 rotWithShape="1">
          <a:blip r:embed="rId8"/>
          <a:srcRect r="24400"/>
          <a:stretch/>
        </p:blipFill>
        <p:spPr>
          <a:xfrm>
            <a:off x="5863964" y="3923105"/>
            <a:ext cx="3280036" cy="1012024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95492" y="6716834"/>
            <a:ext cx="1248508" cy="181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0409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827584" y="908720"/>
            <a:ext cx="9188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2400" dirty="0">
                <a:solidFill>
                  <a:schemeClr val="bg1"/>
                </a:solidFill>
                <a:latin typeface="Albertus MT" pitchFamily="18" charset="0"/>
              </a:rPr>
              <a:t>Gritar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4611156" y="4653136"/>
            <a:ext cx="12961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dirty="0">
                <a:solidFill>
                  <a:schemeClr val="bg1"/>
                </a:solidFill>
                <a:latin typeface="Apple Chancery" pitchFamily="66" charset="0"/>
              </a:rPr>
              <a:t>Roubar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5292080" y="1093386"/>
            <a:ext cx="12682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2000" dirty="0">
                <a:solidFill>
                  <a:schemeClr val="bg1"/>
                </a:solidFill>
                <a:latin typeface="Antique Olive CompactPS" pitchFamily="34" charset="0"/>
              </a:rPr>
              <a:t>Esquecer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1331640" y="3501008"/>
            <a:ext cx="13244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2000" dirty="0">
                <a:solidFill>
                  <a:schemeClr val="bg1"/>
                </a:solidFill>
                <a:latin typeface="Albertus MT Lt" pitchFamily="18" charset="0"/>
              </a:rPr>
              <a:t>Abandonar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580538" y="5523257"/>
            <a:ext cx="41879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2400" dirty="0">
                <a:solidFill>
                  <a:schemeClr val="bg1"/>
                </a:solidFill>
                <a:latin typeface="Goudy Old Style" pitchFamily="18" charset="0"/>
              </a:rPr>
              <a:t>Institucionalizar  contra vontade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5389387" y="2574196"/>
            <a:ext cx="13420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2400" dirty="0">
                <a:solidFill>
                  <a:schemeClr val="bg1"/>
                </a:solidFill>
              </a:rPr>
              <a:t>Humilhar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1331640" y="1628800"/>
            <a:ext cx="14141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2400" dirty="0">
                <a:solidFill>
                  <a:schemeClr val="bg1"/>
                </a:solidFill>
                <a:latin typeface="Apple Chancery" pitchFamily="66" charset="0"/>
              </a:rPr>
              <a:t>Ofender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3923928" y="3356992"/>
            <a:ext cx="24545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>
                <a:solidFill>
                  <a:schemeClr val="bg1"/>
                </a:solidFill>
                <a:latin typeface="Antique Olive CompactPS" pitchFamily="34" charset="0"/>
              </a:rPr>
              <a:t>Apropriar-se dos bens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72898" y="4113169"/>
            <a:ext cx="38979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2000" dirty="0">
                <a:solidFill>
                  <a:schemeClr val="bg1"/>
                </a:solidFill>
                <a:latin typeface="Bodoni MT Black" pitchFamily="18" charset="0"/>
              </a:rPr>
              <a:t>Esvaziar as contas conjuntas</a:t>
            </a:r>
          </a:p>
        </p:txBody>
      </p:sp>
      <p:sp>
        <p:nvSpPr>
          <p:cNvPr id="11" name="CaixaDeTexto 10"/>
          <p:cNvSpPr txBox="1"/>
          <p:nvPr/>
        </p:nvSpPr>
        <p:spPr>
          <a:xfrm>
            <a:off x="3059832" y="548680"/>
            <a:ext cx="13981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>
                <a:solidFill>
                  <a:schemeClr val="bg1"/>
                </a:solidFill>
                <a:latin typeface="Aharoni" pitchFamily="2" charset="-79"/>
                <a:cs typeface="Aharoni" pitchFamily="2" charset="-79"/>
              </a:rPr>
              <a:t>Não cuidar</a:t>
            </a:r>
          </a:p>
        </p:txBody>
      </p:sp>
      <p:sp>
        <p:nvSpPr>
          <p:cNvPr id="12" name="CaixaDeTexto 11"/>
          <p:cNvSpPr txBox="1"/>
          <p:nvPr/>
        </p:nvSpPr>
        <p:spPr>
          <a:xfrm>
            <a:off x="7380312" y="3915001"/>
            <a:ext cx="8082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isolar</a:t>
            </a:r>
          </a:p>
        </p:txBody>
      </p:sp>
      <p:sp>
        <p:nvSpPr>
          <p:cNvPr id="13" name="CaixaDeTexto 12"/>
          <p:cNvSpPr txBox="1"/>
          <p:nvPr/>
        </p:nvSpPr>
        <p:spPr>
          <a:xfrm>
            <a:off x="5811613" y="548680"/>
            <a:ext cx="27318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2000" dirty="0">
                <a:solidFill>
                  <a:schemeClr val="bg1"/>
                </a:solidFill>
                <a:latin typeface="Aharoni" pitchFamily="2" charset="-79"/>
                <a:cs typeface="Aharoni" pitchFamily="2" charset="-79"/>
              </a:rPr>
              <a:t>Apropriar-se da casa</a:t>
            </a:r>
          </a:p>
        </p:txBody>
      </p:sp>
      <p:sp>
        <p:nvSpPr>
          <p:cNvPr id="14" name="CaixaDeTexto 13"/>
          <p:cNvSpPr txBox="1"/>
          <p:nvPr/>
        </p:nvSpPr>
        <p:spPr>
          <a:xfrm>
            <a:off x="3588472" y="2119354"/>
            <a:ext cx="50233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2000" dirty="0">
                <a:solidFill>
                  <a:schemeClr val="bg1"/>
                </a:solidFill>
                <a:latin typeface="Arial Black" pitchFamily="34" charset="0"/>
              </a:rPr>
              <a:t>Não respeitar a autodeterminação</a:t>
            </a:r>
          </a:p>
        </p:txBody>
      </p:sp>
      <p:sp>
        <p:nvSpPr>
          <p:cNvPr id="15" name="CaixaDeTexto 14"/>
          <p:cNvSpPr txBox="1"/>
          <p:nvPr/>
        </p:nvSpPr>
        <p:spPr>
          <a:xfrm>
            <a:off x="827584" y="2574196"/>
            <a:ext cx="14911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2000" dirty="0">
                <a:solidFill>
                  <a:schemeClr val="bg1"/>
                </a:solidFill>
                <a:latin typeface="Aharoni" pitchFamily="2" charset="-79"/>
                <a:cs typeface="Aharoni" pitchFamily="2" charset="-79"/>
              </a:rPr>
              <a:t>infantilizar</a:t>
            </a:r>
          </a:p>
        </p:txBody>
      </p:sp>
      <p:sp>
        <p:nvSpPr>
          <p:cNvPr id="16" name="CaixaDeTexto 15"/>
          <p:cNvSpPr txBox="1"/>
          <p:nvPr/>
        </p:nvSpPr>
        <p:spPr>
          <a:xfrm>
            <a:off x="5584143" y="5323202"/>
            <a:ext cx="31133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2000" dirty="0">
                <a:solidFill>
                  <a:schemeClr val="bg1"/>
                </a:solidFill>
                <a:latin typeface="Aharoni" pitchFamily="2" charset="-79"/>
                <a:cs typeface="Aharoni" pitchFamily="2" charset="-79"/>
              </a:rPr>
              <a:t>Ignorar as necessidades</a:t>
            </a:r>
          </a:p>
        </p:txBody>
      </p:sp>
      <p:sp>
        <p:nvSpPr>
          <p:cNvPr id="17" name="CaixaDeTexto 16"/>
          <p:cNvSpPr txBox="1"/>
          <p:nvPr/>
        </p:nvSpPr>
        <p:spPr>
          <a:xfrm>
            <a:off x="2804505" y="1359204"/>
            <a:ext cx="1857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>
                <a:solidFill>
                  <a:schemeClr val="bg1"/>
                </a:solidFill>
              </a:rPr>
              <a:t>Trancar no quarto</a:t>
            </a:r>
          </a:p>
        </p:txBody>
      </p:sp>
    </p:spTree>
    <p:extLst>
      <p:ext uri="{BB962C8B-B14F-4D97-AF65-F5344CB8AC3E}">
        <p14:creationId xmlns:p14="http://schemas.microsoft.com/office/powerpoint/2010/main" val="40509672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6" grpId="0"/>
      <p:bldP spid="8" grpId="0"/>
      <p:bldP spid="9" grpId="0"/>
      <p:bldP spid="10" grpId="0"/>
      <p:bldP spid="11" grpId="0"/>
      <p:bldP spid="14" grpId="0"/>
      <p:bldP spid="15" grpId="0"/>
      <p:bldP spid="16" grpId="0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" name="CaixaDeTexto 2"/>
          <p:cNvSpPr txBox="1"/>
          <p:nvPr/>
        </p:nvSpPr>
        <p:spPr>
          <a:xfrm>
            <a:off x="298939" y="206560"/>
            <a:ext cx="1764714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pt-PT" sz="2000" dirty="0"/>
              <a:t>Violência Física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2693573" y="221949"/>
            <a:ext cx="582050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t-PT" dirty="0"/>
              <a:t>Condutas que causem dano à integridade física e à saúde.</a:t>
            </a:r>
          </a:p>
        </p:txBody>
      </p:sp>
      <p:sp>
        <p:nvSpPr>
          <p:cNvPr id="5" name="CaixaDeTexto 4"/>
          <p:cNvSpPr txBox="1"/>
          <p:nvPr/>
        </p:nvSpPr>
        <p:spPr>
          <a:xfrm flipH="1">
            <a:off x="298939" y="1314395"/>
            <a:ext cx="224907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t-PT" dirty="0"/>
              <a:t>Violência psicológica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2726987" y="1056043"/>
            <a:ext cx="6374423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t-PT" dirty="0"/>
              <a:t>Condutas que prejudicam a saúde psicológica, a </a:t>
            </a:r>
            <a:r>
              <a:rPr lang="pt-PT" dirty="0" err="1"/>
              <a:t>auto-determinação</a:t>
            </a:r>
            <a:r>
              <a:rPr lang="pt-PT" dirty="0"/>
              <a:t>, o desenvolvimento individual ameaçar, humilhar, isolar, insultar .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298939" y="4244628"/>
            <a:ext cx="167937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pt-PT" dirty="0"/>
              <a:t>Violência sexual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2726987" y="4244628"/>
            <a:ext cx="6207368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t-PT" dirty="0"/>
              <a:t>Condutas que obrigam a manter contacto sexual, nas suas diferentes formas, contra ou na ausência, de vontade própria.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298939" y="6062090"/>
            <a:ext cx="202497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pt-PT" dirty="0"/>
              <a:t>Violência financeira</a:t>
            </a:r>
          </a:p>
        </p:txBody>
      </p:sp>
      <p:sp>
        <p:nvSpPr>
          <p:cNvPr id="11" name="CaixaDeTexto 10"/>
          <p:cNvSpPr txBox="1"/>
          <p:nvPr/>
        </p:nvSpPr>
        <p:spPr>
          <a:xfrm>
            <a:off x="2726987" y="6062090"/>
            <a:ext cx="5004832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pt-PT" dirty="0"/>
              <a:t>Condutas que têm por </a:t>
            </a:r>
            <a:r>
              <a:rPr lang="pt-PT" dirty="0" err="1"/>
              <a:t>objectivo</a:t>
            </a:r>
            <a:r>
              <a:rPr lang="pt-PT" dirty="0"/>
              <a:t> a obtenção de um </a:t>
            </a:r>
          </a:p>
          <a:p>
            <a:r>
              <a:rPr lang="pt-PT" dirty="0"/>
              <a:t>benefício ilegítimo, financeiro ou patrimonial.</a:t>
            </a:r>
          </a:p>
        </p:txBody>
      </p:sp>
      <p:pic>
        <p:nvPicPr>
          <p:cNvPr id="12" name="Imagem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74227" y="6688194"/>
            <a:ext cx="1169773" cy="169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1152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9" grpId="0" animBg="1"/>
      <p:bldP spid="10" grpId="0" animBg="1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890"/>
            <a:ext cx="9144000" cy="6870890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3472534" y="1162780"/>
            <a:ext cx="1389611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pt-PT" sz="2000" dirty="0"/>
              <a:t>Negligência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0" y="1778495"/>
            <a:ext cx="4862145" cy="16312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t-PT" sz="2000" dirty="0"/>
              <a:t>Quando alguém que se encontra obrigada a agir, não o faz, provocando com a sua omissão, lesão, mau estar, dor, sofrimento</a:t>
            </a:r>
          </a:p>
          <a:p>
            <a:r>
              <a:rPr lang="pt-PT" sz="2000" dirty="0"/>
              <a:t>ou a própria morte a outrem que se encontra ao seu cuidado.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97715" y="6693322"/>
            <a:ext cx="1046285" cy="151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85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theme/theme1.xml><?xml version="1.0" encoding="utf-8"?>
<a:theme xmlns:a="http://schemas.openxmlformats.org/drawingml/2006/main" name="Tema do Office">
  <a:themeElements>
    <a:clrScheme name="Tema do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o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Modelo de apresentação predefinido">
  <a:themeElements>
    <a:clrScheme name="2_Modelo de apresentação predefini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2_Modelo de apresentação predefinido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2_Modelo de apresentação predefini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Modelo de apresentação predefinido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Modelo de apresentação predefinido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Modelo de apresentação predefinido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Modelo de apresentação predefinido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Modelo de apresentação predefinido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Modelo de apresentação predefinido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2879</TotalTime>
  <Words>2341</Words>
  <Application>Microsoft Macintosh PowerPoint</Application>
  <PresentationFormat>On-screen Show (4:3)</PresentationFormat>
  <Paragraphs>315</Paragraphs>
  <Slides>54</Slides>
  <Notes>2</Notes>
  <HiddenSlides>0</HiddenSlides>
  <MMClips>4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54</vt:i4>
      </vt:variant>
    </vt:vector>
  </HeadingPairs>
  <TitlesOfParts>
    <vt:vector size="56" baseType="lpstr">
      <vt:lpstr>Tema do Office</vt:lpstr>
      <vt:lpstr>2_Modelo de apresentação predefinido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Cristina Cunha</dc:creator>
  <cp:lastModifiedBy>Armando Pereira</cp:lastModifiedBy>
  <cp:revision>154</cp:revision>
  <dcterms:created xsi:type="dcterms:W3CDTF">2016-05-07T14:17:00Z</dcterms:created>
  <dcterms:modified xsi:type="dcterms:W3CDTF">2016-05-25T08:56:46Z</dcterms:modified>
</cp:coreProperties>
</file>